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3" r:id="rId3"/>
    <p:sldId id="258" r:id="rId4"/>
    <p:sldId id="259" r:id="rId5"/>
    <p:sldId id="286" r:id="rId6"/>
    <p:sldId id="257" r:id="rId7"/>
    <p:sldId id="261" r:id="rId8"/>
    <p:sldId id="282" r:id="rId9"/>
    <p:sldId id="270" r:id="rId10"/>
    <p:sldId id="269" r:id="rId11"/>
    <p:sldId id="284" r:id="rId12"/>
    <p:sldId id="287" r:id="rId13"/>
    <p:sldId id="278" r:id="rId14"/>
    <p:sldId id="264" r:id="rId15"/>
    <p:sldId id="283" r:id="rId16"/>
    <p:sldId id="285" r:id="rId17"/>
    <p:sldId id="266" r:id="rId18"/>
    <p:sldId id="271" r:id="rId19"/>
    <p:sldId id="272" r:id="rId20"/>
    <p:sldId id="274" r:id="rId21"/>
    <p:sldId id="275" r:id="rId22"/>
    <p:sldId id="276" r:id="rId23"/>
    <p:sldId id="277" r:id="rId24"/>
    <p:sldId id="280" r:id="rId25"/>
    <p:sldId id="281" r:id="rId2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86" d="100"/>
          <a:sy n="86" d="100"/>
        </p:scale>
        <p:origin x="618" y="90"/>
      </p:cViewPr>
      <p:guideLst/>
    </p:cSldViewPr>
  </p:slideViewPr>
  <p:notesTextViewPr>
    <p:cViewPr>
      <p:scale>
        <a:sx n="1" d="1"/>
        <a:sy n="1" d="1"/>
      </p:scale>
      <p:origin x="0" y="0"/>
    </p:cViewPr>
  </p:notesTextViewPr>
  <p:notesViewPr>
    <p:cSldViewPr snapToGrid="0">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latin typeface="Century Gothic" panose="020B0502020202020204" pitchFamily="34" charset="0"/>
              </a:rPr>
              <a:t>Comparison</a:t>
            </a:r>
            <a:r>
              <a:rPr lang="en-US" sz="3200" b="1" baseline="0" dirty="0">
                <a:latin typeface="Century Gothic" panose="020B0502020202020204" pitchFamily="34" charset="0"/>
              </a:rPr>
              <a:t> between Approved </a:t>
            </a:r>
          </a:p>
          <a:p>
            <a:pPr>
              <a:defRPr/>
            </a:pPr>
            <a:r>
              <a:rPr lang="en-US" sz="3200" b="1" baseline="0" dirty="0">
                <a:latin typeface="Century Gothic" panose="020B0502020202020204" pitchFamily="34" charset="0"/>
              </a:rPr>
              <a:t>and Proposed </a:t>
            </a:r>
          </a:p>
          <a:p>
            <a:pPr>
              <a:defRPr/>
            </a:pPr>
            <a:r>
              <a:rPr lang="en-US" sz="3200" b="1" baseline="0" dirty="0">
                <a:latin typeface="Century Gothic" panose="020B0502020202020204" pitchFamily="34" charset="0"/>
              </a:rPr>
              <a:t>Non-residential Land Uses (Acres)</a:t>
            </a:r>
            <a:endParaRPr lang="en-US" sz="32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Approved </c:v>
                </c:pt>
              </c:strCache>
            </c:strRef>
          </c:tx>
          <c:spPr>
            <a:solidFill>
              <a:schemeClr val="accent1"/>
            </a:solidFill>
            <a:ln>
              <a:noFill/>
            </a:ln>
            <a:effectLst/>
          </c:spPr>
          <c:invertIfNegative val="0"/>
          <c:cat>
            <c:strRef>
              <c:f>Sheet1!$B$38:$B$44</c:f>
              <c:strCache>
                <c:ptCount val="7"/>
                <c:pt idx="0">
                  <c:v>Mixed Use</c:v>
                </c:pt>
                <c:pt idx="1">
                  <c:v>Arterial Commercial</c:v>
                </c:pt>
                <c:pt idx="2">
                  <c:v>Community Commercial</c:v>
                </c:pt>
                <c:pt idx="3">
                  <c:v>Business Park</c:v>
                </c:pt>
                <c:pt idx="4">
                  <c:v>School</c:v>
                </c:pt>
                <c:pt idx="5">
                  <c:v>Park</c:v>
                </c:pt>
                <c:pt idx="6">
                  <c:v>Open Space</c:v>
                </c:pt>
              </c:strCache>
            </c:strRef>
          </c:cat>
          <c:val>
            <c:numRef>
              <c:f>Sheet1!$C$38:$C$44</c:f>
              <c:numCache>
                <c:formatCode>General</c:formatCode>
                <c:ptCount val="7"/>
                <c:pt idx="0">
                  <c:v>25.93</c:v>
                </c:pt>
                <c:pt idx="1">
                  <c:v>33.17</c:v>
                </c:pt>
                <c:pt idx="2">
                  <c:v>97.81</c:v>
                </c:pt>
                <c:pt idx="3">
                  <c:v>128.9</c:v>
                </c:pt>
                <c:pt idx="4">
                  <c:v>10.11</c:v>
                </c:pt>
                <c:pt idx="5">
                  <c:v>9.42</c:v>
                </c:pt>
                <c:pt idx="6">
                  <c:v>126.82</c:v>
                </c:pt>
              </c:numCache>
            </c:numRef>
          </c:val>
          <c:extLst>
            <c:ext xmlns:c16="http://schemas.microsoft.com/office/drawing/2014/chart" uri="{C3380CC4-5D6E-409C-BE32-E72D297353CC}">
              <c16:uniqueId val="{00000000-783B-44F9-971B-508582C36E5C}"/>
            </c:ext>
          </c:extLst>
        </c:ser>
        <c:ser>
          <c:idx val="1"/>
          <c:order val="1"/>
          <c:tx>
            <c:strRef>
              <c:f>Sheet1!$D$37</c:f>
              <c:strCache>
                <c:ptCount val="1"/>
                <c:pt idx="0">
                  <c:v>Proposed </c:v>
                </c:pt>
              </c:strCache>
            </c:strRef>
          </c:tx>
          <c:spPr>
            <a:solidFill>
              <a:schemeClr val="accent2"/>
            </a:solidFill>
            <a:ln>
              <a:noFill/>
            </a:ln>
            <a:effectLst/>
          </c:spPr>
          <c:invertIfNegative val="0"/>
          <c:cat>
            <c:strRef>
              <c:f>Sheet1!$B$38:$B$44</c:f>
              <c:strCache>
                <c:ptCount val="7"/>
                <c:pt idx="0">
                  <c:v>Mixed Use</c:v>
                </c:pt>
                <c:pt idx="1">
                  <c:v>Arterial Commercial</c:v>
                </c:pt>
                <c:pt idx="2">
                  <c:v>Community Commercial</c:v>
                </c:pt>
                <c:pt idx="3">
                  <c:v>Business Park</c:v>
                </c:pt>
                <c:pt idx="4">
                  <c:v>School</c:v>
                </c:pt>
                <c:pt idx="5">
                  <c:v>Park</c:v>
                </c:pt>
                <c:pt idx="6">
                  <c:v>Open Space</c:v>
                </c:pt>
              </c:strCache>
            </c:strRef>
          </c:cat>
          <c:val>
            <c:numRef>
              <c:f>Sheet1!$D$38:$D$44</c:f>
              <c:numCache>
                <c:formatCode>General</c:formatCode>
                <c:ptCount val="7"/>
                <c:pt idx="0">
                  <c:v>32.590000000000003</c:v>
                </c:pt>
                <c:pt idx="1">
                  <c:v>42.06</c:v>
                </c:pt>
                <c:pt idx="2">
                  <c:v>85.69</c:v>
                </c:pt>
                <c:pt idx="3">
                  <c:v>82.4</c:v>
                </c:pt>
                <c:pt idx="4">
                  <c:v>33.1</c:v>
                </c:pt>
                <c:pt idx="5">
                  <c:v>9.42</c:v>
                </c:pt>
                <c:pt idx="6">
                  <c:v>128.68</c:v>
                </c:pt>
              </c:numCache>
            </c:numRef>
          </c:val>
          <c:extLst>
            <c:ext xmlns:c16="http://schemas.microsoft.com/office/drawing/2014/chart" uri="{C3380CC4-5D6E-409C-BE32-E72D297353CC}">
              <c16:uniqueId val="{00000001-783B-44F9-971B-508582C36E5C}"/>
            </c:ext>
          </c:extLst>
        </c:ser>
        <c:dLbls>
          <c:showLegendKey val="0"/>
          <c:showVal val="0"/>
          <c:showCatName val="0"/>
          <c:showSerName val="0"/>
          <c:showPercent val="0"/>
          <c:showBubbleSize val="0"/>
        </c:dLbls>
        <c:gapWidth val="219"/>
        <c:overlap val="-27"/>
        <c:axId val="484702112"/>
        <c:axId val="484702440"/>
      </c:barChart>
      <c:catAx>
        <c:axId val="48470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4702440"/>
        <c:crosses val="autoZero"/>
        <c:auto val="1"/>
        <c:lblAlgn val="ctr"/>
        <c:lblOffset val="100"/>
        <c:noMultiLvlLbl val="0"/>
      </c:catAx>
      <c:valAx>
        <c:axId val="48470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470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Jobs to-Housing</a:t>
            </a:r>
            <a:r>
              <a:rPr lang="en-US" sz="3200" b="1" baseline="0" dirty="0"/>
              <a:t> Balance (Ratio)</a:t>
            </a:r>
            <a:endParaRPr lang="en-US" sz="3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Sheet1!$P$130</c:f>
              <c:strCache>
                <c:ptCount val="1"/>
                <c:pt idx="0">
                  <c:v>Jobs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Sheet1!$O$131:$O$132</c:f>
              <c:strCache>
                <c:ptCount val="2"/>
                <c:pt idx="0">
                  <c:v>Approved</c:v>
                </c:pt>
                <c:pt idx="1">
                  <c:v>Proposed</c:v>
                </c:pt>
              </c:strCache>
            </c:strRef>
          </c:cat>
          <c:val>
            <c:numRef>
              <c:f>Sheet1!$P$131:$P$132</c:f>
              <c:numCache>
                <c:formatCode>General</c:formatCode>
                <c:ptCount val="2"/>
                <c:pt idx="0">
                  <c:v>1.6</c:v>
                </c:pt>
                <c:pt idx="1">
                  <c:v>1.57</c:v>
                </c:pt>
              </c:numCache>
            </c:numRef>
          </c:val>
          <c:extLst>
            <c:ext xmlns:c16="http://schemas.microsoft.com/office/drawing/2014/chart" uri="{C3380CC4-5D6E-409C-BE32-E72D297353CC}">
              <c16:uniqueId val="{00000000-53FF-482D-9FA2-60ABE87F5E20}"/>
            </c:ext>
          </c:extLst>
        </c:ser>
        <c:ser>
          <c:idx val="1"/>
          <c:order val="1"/>
          <c:tx>
            <c:strRef>
              <c:f>Sheet1!$Q$130</c:f>
              <c:strCache>
                <c:ptCount val="1"/>
                <c:pt idx="0">
                  <c:v>Housing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Sheet1!$O$131:$O$132</c:f>
              <c:strCache>
                <c:ptCount val="2"/>
                <c:pt idx="0">
                  <c:v>Approved</c:v>
                </c:pt>
                <c:pt idx="1">
                  <c:v>Proposed</c:v>
                </c:pt>
              </c:strCache>
            </c:strRef>
          </c:cat>
          <c:val>
            <c:numRef>
              <c:f>Sheet1!$Q$131:$Q$132</c:f>
              <c:numCache>
                <c:formatCode>General</c:formatCode>
                <c:ptCount val="2"/>
                <c:pt idx="0">
                  <c:v>1</c:v>
                </c:pt>
                <c:pt idx="1">
                  <c:v>1</c:v>
                </c:pt>
              </c:numCache>
            </c:numRef>
          </c:val>
          <c:extLst>
            <c:ext xmlns:c16="http://schemas.microsoft.com/office/drawing/2014/chart" uri="{C3380CC4-5D6E-409C-BE32-E72D297353CC}">
              <c16:uniqueId val="{00000001-53FF-482D-9FA2-60ABE87F5E20}"/>
            </c:ext>
          </c:extLst>
        </c:ser>
        <c:dLbls>
          <c:showLegendKey val="0"/>
          <c:showVal val="0"/>
          <c:showCatName val="0"/>
          <c:showSerName val="0"/>
          <c:showPercent val="0"/>
          <c:showBubbleSize val="0"/>
        </c:dLbls>
        <c:gapWidth val="150"/>
        <c:overlap val="100"/>
        <c:axId val="461125448"/>
        <c:axId val="461126104"/>
      </c:barChart>
      <c:catAx>
        <c:axId val="46112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1126104"/>
        <c:crosses val="autoZero"/>
        <c:auto val="1"/>
        <c:lblAlgn val="ctr"/>
        <c:lblOffset val="100"/>
        <c:noMultiLvlLbl val="0"/>
      </c:catAx>
      <c:valAx>
        <c:axId val="4611261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1125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solidFill>
                  <a:schemeClr val="tx1"/>
                </a:solidFill>
              </a:rPr>
              <a:t>Approved</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Sheet1!$I$114</c:f>
              <c:strCache>
                <c:ptCount val="1"/>
                <c:pt idx="0">
                  <c:v>Approved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8E-4B9B-8D15-8F1DC48911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8E-4B9B-8D15-8F1DC48911DF}"/>
              </c:ext>
            </c:extLst>
          </c:dPt>
          <c:dLbls>
            <c:dLbl>
              <c:idx val="0"/>
              <c:layout>
                <c:manualLayout>
                  <c:x val="-0.23409974177436652"/>
                  <c:y val="5.5262542234135743E-2"/>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fld id="{2EA62350-59FE-4016-A575-ADE33BF19848}" type="VALUE">
                      <a:rPr lang="en-US" sz="2400" b="1">
                        <a:solidFill>
                          <a:schemeClr val="bg1"/>
                        </a:solidFill>
                      </a:rPr>
                      <a:pPr>
                        <a:defRPr sz="2400"/>
                      </a:pPr>
                      <a:t>[VALUE]</a:t>
                    </a:fld>
                    <a:r>
                      <a:rPr lang="en-US" sz="2400" b="1"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8E-4B9B-8D15-8F1DC48911DF}"/>
                </c:ext>
              </c:extLst>
            </c:dLbl>
            <c:dLbl>
              <c:idx val="1"/>
              <c:layout>
                <c:manualLayout>
                  <c:x val="0.23114172078516798"/>
                  <c:y val="-6.2213507661321749E-2"/>
                </c:manualLayout>
              </c:layout>
              <c:tx>
                <c:rich>
                  <a:bodyPr/>
                  <a:lstStyle/>
                  <a:p>
                    <a:fld id="{6D279F77-E581-4682-8378-C90F25E62CA1}" type="VALUE">
                      <a:rPr lang="en-US" sz="2400" b="1">
                        <a:solidFill>
                          <a:schemeClr val="bg1"/>
                        </a:solidFill>
                      </a:rPr>
                      <a:pPr/>
                      <a:t>[VALUE]</a:t>
                    </a:fld>
                    <a:r>
                      <a:rPr lang="en-US" sz="2400" b="1" dirty="0">
                        <a:solidFill>
                          <a:schemeClr val="bg1"/>
                        </a:solidFill>
                      </a:rPr>
                      <a:t>%</a:t>
                    </a:r>
                    <a:r>
                      <a:rPr lang="en-US" sz="2400" b="1" baseline="0"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8E-4B9B-8D15-8F1DC48911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Sheet1!$H$115:$H$116</c:f>
              <c:strCache>
                <c:ptCount val="2"/>
                <c:pt idx="0">
                  <c:v>Residential </c:v>
                </c:pt>
                <c:pt idx="1">
                  <c:v>Nonresidential </c:v>
                </c:pt>
              </c:strCache>
            </c:strRef>
          </c:cat>
          <c:val>
            <c:numRef>
              <c:f>Sheet1!$I$115:$I$116</c:f>
              <c:numCache>
                <c:formatCode>General</c:formatCode>
                <c:ptCount val="2"/>
                <c:pt idx="0">
                  <c:v>40.6</c:v>
                </c:pt>
                <c:pt idx="1">
                  <c:v>49.4</c:v>
                </c:pt>
              </c:numCache>
            </c:numRef>
          </c:val>
          <c:extLst>
            <c:ext xmlns:c16="http://schemas.microsoft.com/office/drawing/2014/chart" uri="{C3380CC4-5D6E-409C-BE32-E72D297353CC}">
              <c16:uniqueId val="{00000004-0A8E-4B9B-8D15-8F1DC48911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solidFill>
                  <a:schemeClr val="tx1"/>
                </a:solidFill>
              </a:rPr>
              <a:t>Proposed</a:t>
            </a:r>
          </a:p>
        </c:rich>
      </c:tx>
      <c:layout>
        <c:manualLayout>
          <c:xMode val="edge"/>
          <c:yMode val="edge"/>
          <c:x val="0.35495926791662841"/>
          <c:y val="2.62677824613946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Sheet1!$I$118</c:f>
              <c:strCache>
                <c:ptCount val="1"/>
                <c:pt idx="0">
                  <c:v>Proposed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3B-4718-B481-2F6D78D538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3B-4718-B481-2F6D78D538D8}"/>
              </c:ext>
            </c:extLst>
          </c:dPt>
          <c:dLbls>
            <c:dLbl>
              <c:idx val="0"/>
              <c:layout>
                <c:manualLayout>
                  <c:x val="-0.24378456263113921"/>
                  <c:y val="2.9973654080652785E-2"/>
                </c:manualLayout>
              </c:layout>
              <c:tx>
                <c:rich>
                  <a:bodyPr/>
                  <a:lstStyle/>
                  <a:p>
                    <a:fld id="{3170D255-D934-439E-9E08-8D44978C97F6}" type="VALUE">
                      <a:rPr lang="en-US" sz="2400" b="1">
                        <a:solidFill>
                          <a:schemeClr val="bg1"/>
                        </a:solidFill>
                      </a:rPr>
                      <a:pPr/>
                      <a:t>[VALUE]</a:t>
                    </a:fld>
                    <a:r>
                      <a:rPr lang="en-US" sz="2400" b="1"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16722168905696461"/>
                      <c:h val="6.4745602387127801E-2"/>
                    </c:manualLayout>
                  </c15:layout>
                  <c15:dlblFieldTable/>
                  <c15:showDataLabelsRange val="0"/>
                </c:ext>
                <c:ext xmlns:c16="http://schemas.microsoft.com/office/drawing/2014/chart" uri="{C3380CC4-5D6E-409C-BE32-E72D297353CC}">
                  <c16:uniqueId val="{00000001-FA3B-4718-B481-2F6D78D538D8}"/>
                </c:ext>
              </c:extLst>
            </c:dLbl>
            <c:dLbl>
              <c:idx val="1"/>
              <c:layout>
                <c:manualLayout>
                  <c:x val="0.20447070667526229"/>
                  <c:y val="-2.2812447006952688E-2"/>
                </c:manualLayout>
              </c:layout>
              <c:tx>
                <c:rich>
                  <a:bodyPr/>
                  <a:lstStyle/>
                  <a:p>
                    <a:fld id="{146EFA12-03DD-4E40-BB5F-6F5481C52C51}" type="VALUE">
                      <a:rPr lang="en-US" sz="2400" b="1">
                        <a:solidFill>
                          <a:schemeClr val="bg1"/>
                        </a:solidFill>
                      </a:rPr>
                      <a:pPr/>
                      <a:t>[VALUE]</a:t>
                    </a:fld>
                    <a:r>
                      <a:rPr lang="en-US" sz="2400" b="1"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3B-4718-B481-2F6D78D538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Sheet1!$H$119:$H$120</c:f>
              <c:strCache>
                <c:ptCount val="2"/>
                <c:pt idx="0">
                  <c:v>Residential </c:v>
                </c:pt>
                <c:pt idx="1">
                  <c:v>Nonresidential </c:v>
                </c:pt>
              </c:strCache>
            </c:strRef>
          </c:cat>
          <c:val>
            <c:numRef>
              <c:f>Sheet1!$I$119:$I$120</c:f>
              <c:numCache>
                <c:formatCode>General</c:formatCode>
                <c:ptCount val="2"/>
                <c:pt idx="0">
                  <c:v>42.9</c:v>
                </c:pt>
                <c:pt idx="1">
                  <c:v>47.3</c:v>
                </c:pt>
              </c:numCache>
            </c:numRef>
          </c:val>
          <c:extLst>
            <c:ext xmlns:c16="http://schemas.microsoft.com/office/drawing/2014/chart" uri="{C3380CC4-5D6E-409C-BE32-E72D297353CC}">
              <c16:uniqueId val="{00000004-FA3B-4718-B481-2F6D78D538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0.44061</cdr:y>
    </cdr:from>
    <cdr:to>
      <cdr:x>0.85539</cdr:x>
      <cdr:y>0.52127</cdr:y>
    </cdr:to>
    <cdr:sp macro="" textlink="">
      <cdr:nvSpPr>
        <cdr:cNvPr id="2" name="TextBox 1">
          <a:extLst xmlns:a="http://schemas.openxmlformats.org/drawingml/2006/main">
            <a:ext uri="{FF2B5EF4-FFF2-40B4-BE49-F238E27FC236}">
              <a16:creationId xmlns:a16="http://schemas.microsoft.com/office/drawing/2014/main" id="{BB1C230B-AB51-423E-A925-C99E0DFD8C47}"/>
            </a:ext>
          </a:extLst>
        </cdr:cNvPr>
        <cdr:cNvSpPr txBox="1"/>
      </cdr:nvSpPr>
      <cdr:spPr>
        <a:xfrm xmlns:a="http://schemas.openxmlformats.org/drawingml/2006/main">
          <a:off x="2443018" y="1917234"/>
          <a:ext cx="1736436" cy="350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Residential </a:t>
          </a:r>
        </a:p>
      </cdr:txBody>
    </cdr:sp>
  </cdr:relSizeAnchor>
  <cdr:relSizeAnchor xmlns:cdr="http://schemas.openxmlformats.org/drawingml/2006/chartDrawing">
    <cdr:from>
      <cdr:x>0.17013</cdr:x>
      <cdr:y>0.59774</cdr:y>
    </cdr:from>
    <cdr:to>
      <cdr:x>0.53497</cdr:x>
      <cdr:y>0.66991</cdr:y>
    </cdr:to>
    <cdr:sp macro="" textlink="">
      <cdr:nvSpPr>
        <cdr:cNvPr id="3" name="TextBox 2">
          <a:extLst xmlns:a="http://schemas.openxmlformats.org/drawingml/2006/main">
            <a:ext uri="{FF2B5EF4-FFF2-40B4-BE49-F238E27FC236}">
              <a16:creationId xmlns:a16="http://schemas.microsoft.com/office/drawing/2014/main" id="{06789893-E72A-490F-9952-F732DC549C24}"/>
            </a:ext>
          </a:extLst>
        </cdr:cNvPr>
        <cdr:cNvSpPr txBox="1"/>
      </cdr:nvSpPr>
      <cdr:spPr>
        <a:xfrm xmlns:a="http://schemas.openxmlformats.org/drawingml/2006/main">
          <a:off x="831271" y="2600955"/>
          <a:ext cx="1782618" cy="314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Nonresidential </a:t>
          </a:r>
        </a:p>
      </cdr:txBody>
    </cdr:sp>
  </cdr:relSizeAnchor>
</c:userShapes>
</file>

<file path=ppt/drawings/drawing2.xml><?xml version="1.0" encoding="utf-8"?>
<c:userShapes xmlns:c="http://schemas.openxmlformats.org/drawingml/2006/chart">
  <cdr:relSizeAnchor xmlns:cdr="http://schemas.openxmlformats.org/drawingml/2006/chartDrawing">
    <cdr:from>
      <cdr:x>0.21237</cdr:x>
      <cdr:y>0.59435</cdr:y>
    </cdr:from>
    <cdr:to>
      <cdr:x>0.52644</cdr:x>
      <cdr:y>0.66832</cdr:y>
    </cdr:to>
    <cdr:sp macro="" textlink="">
      <cdr:nvSpPr>
        <cdr:cNvPr id="2" name="TextBox 1">
          <a:extLst xmlns:a="http://schemas.openxmlformats.org/drawingml/2006/main">
            <a:ext uri="{FF2B5EF4-FFF2-40B4-BE49-F238E27FC236}">
              <a16:creationId xmlns:a16="http://schemas.microsoft.com/office/drawing/2014/main" id="{F5AC20FF-2865-4D9E-BDF8-74A577715C96}"/>
            </a:ext>
          </a:extLst>
        </cdr:cNvPr>
        <cdr:cNvSpPr txBox="1"/>
      </cdr:nvSpPr>
      <cdr:spPr>
        <a:xfrm xmlns:a="http://schemas.openxmlformats.org/drawingml/2006/main">
          <a:off x="1205344" y="2523534"/>
          <a:ext cx="1782618" cy="314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Nonresidential </a:t>
          </a:r>
        </a:p>
      </cdr:txBody>
    </cdr:sp>
  </cdr:relSizeAnchor>
  <cdr:relSizeAnchor xmlns:cdr="http://schemas.openxmlformats.org/drawingml/2006/chartDrawing">
    <cdr:from>
      <cdr:x>0.50366</cdr:x>
      <cdr:y>0.43563</cdr:y>
    </cdr:from>
    <cdr:to>
      <cdr:x>0.8096</cdr:x>
      <cdr:y>0.51829</cdr:y>
    </cdr:to>
    <cdr:sp macro="" textlink="">
      <cdr:nvSpPr>
        <cdr:cNvPr id="3" name="TextBox 1">
          <a:extLst xmlns:a="http://schemas.openxmlformats.org/drawingml/2006/main">
            <a:ext uri="{FF2B5EF4-FFF2-40B4-BE49-F238E27FC236}">
              <a16:creationId xmlns:a16="http://schemas.microsoft.com/office/drawing/2014/main" id="{55443F52-C178-4540-B286-87076F6529BC}"/>
            </a:ext>
          </a:extLst>
        </cdr:cNvPr>
        <cdr:cNvSpPr txBox="1"/>
      </cdr:nvSpPr>
      <cdr:spPr>
        <a:xfrm xmlns:a="http://schemas.openxmlformats.org/drawingml/2006/main">
          <a:off x="2858657" y="1895563"/>
          <a:ext cx="1736436" cy="359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Residential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142757B-C7F6-4A11-B86A-98F86AC65849}" type="datetimeFigureOut">
              <a:rPr lang="en-US" smtClean="0"/>
              <a:t>11/04/2019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5A86E87-06EF-47E7-9FF0-77DA911E6329}" type="slidenum">
              <a:rPr lang="en-US" smtClean="0"/>
              <a:t>‹#›</a:t>
            </a:fld>
            <a:endParaRPr lang="en-US"/>
          </a:p>
        </p:txBody>
      </p:sp>
    </p:spTree>
    <p:extLst>
      <p:ext uri="{BB962C8B-B14F-4D97-AF65-F5344CB8AC3E}">
        <p14:creationId xmlns:p14="http://schemas.microsoft.com/office/powerpoint/2010/main" val="31556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1</a:t>
            </a:fld>
            <a:endParaRPr lang="en-US"/>
          </a:p>
        </p:txBody>
      </p:sp>
    </p:spTree>
    <p:extLst>
      <p:ext uri="{BB962C8B-B14F-4D97-AF65-F5344CB8AC3E}">
        <p14:creationId xmlns:p14="http://schemas.microsoft.com/office/powerpoint/2010/main" val="110875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5A86E87-06EF-47E7-9FF0-77DA911E6329}" type="slidenum">
              <a:rPr lang="en-US" smtClean="0"/>
              <a:t>14</a:t>
            </a:fld>
            <a:endParaRPr lang="en-US"/>
          </a:p>
        </p:txBody>
      </p:sp>
    </p:spTree>
    <p:extLst>
      <p:ext uri="{BB962C8B-B14F-4D97-AF65-F5344CB8AC3E}">
        <p14:creationId xmlns:p14="http://schemas.microsoft.com/office/powerpoint/2010/main" val="308027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17</a:t>
            </a:fld>
            <a:endParaRPr lang="en-US"/>
          </a:p>
        </p:txBody>
      </p:sp>
    </p:spTree>
    <p:extLst>
      <p:ext uri="{BB962C8B-B14F-4D97-AF65-F5344CB8AC3E}">
        <p14:creationId xmlns:p14="http://schemas.microsoft.com/office/powerpoint/2010/main" val="250151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5A86E87-06EF-47E7-9FF0-77DA911E6329}" type="slidenum">
              <a:rPr lang="en-US" smtClean="0"/>
              <a:t>18</a:t>
            </a:fld>
            <a:endParaRPr lang="en-US"/>
          </a:p>
        </p:txBody>
      </p:sp>
    </p:spTree>
    <p:extLst>
      <p:ext uri="{BB962C8B-B14F-4D97-AF65-F5344CB8AC3E}">
        <p14:creationId xmlns:p14="http://schemas.microsoft.com/office/powerpoint/2010/main" val="385482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19</a:t>
            </a:fld>
            <a:endParaRPr lang="en-US"/>
          </a:p>
        </p:txBody>
      </p:sp>
    </p:spTree>
    <p:extLst>
      <p:ext uri="{BB962C8B-B14F-4D97-AF65-F5344CB8AC3E}">
        <p14:creationId xmlns:p14="http://schemas.microsoft.com/office/powerpoint/2010/main" val="49649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5A86E87-06EF-47E7-9FF0-77DA911E6329}" type="slidenum">
              <a:rPr lang="en-US" smtClean="0"/>
              <a:t>20</a:t>
            </a:fld>
            <a:endParaRPr lang="en-US"/>
          </a:p>
        </p:txBody>
      </p:sp>
    </p:spTree>
    <p:extLst>
      <p:ext uri="{BB962C8B-B14F-4D97-AF65-F5344CB8AC3E}">
        <p14:creationId xmlns:p14="http://schemas.microsoft.com/office/powerpoint/2010/main" val="265495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indent="0">
              <a:lnSpc>
                <a:spcPct val="100000"/>
              </a:lnSpc>
              <a:spcBef>
                <a:spcPts val="0"/>
              </a:spcBef>
              <a:buFont typeface="Wingdings" panose="05000000000000000000" pitchFamily="2" charset="2"/>
              <a:buNone/>
            </a:pPr>
            <a:r>
              <a:rPr lang="en-US" dirty="0">
                <a:latin typeface="Century Gothic" panose="020B0502020202020204" pitchFamily="34" charset="0"/>
              </a:rPr>
              <a:t> </a:t>
            </a:r>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21</a:t>
            </a:fld>
            <a:endParaRPr lang="en-US"/>
          </a:p>
        </p:txBody>
      </p:sp>
    </p:spTree>
    <p:extLst>
      <p:ext uri="{BB962C8B-B14F-4D97-AF65-F5344CB8AC3E}">
        <p14:creationId xmlns:p14="http://schemas.microsoft.com/office/powerpoint/2010/main" val="382393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22</a:t>
            </a:fld>
            <a:endParaRPr lang="en-US"/>
          </a:p>
        </p:txBody>
      </p:sp>
    </p:spTree>
    <p:extLst>
      <p:ext uri="{BB962C8B-B14F-4D97-AF65-F5344CB8AC3E}">
        <p14:creationId xmlns:p14="http://schemas.microsoft.com/office/powerpoint/2010/main" val="323359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 </a:t>
            </a:r>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23</a:t>
            </a:fld>
            <a:endParaRPr lang="en-US"/>
          </a:p>
        </p:txBody>
      </p:sp>
    </p:spTree>
    <p:extLst>
      <p:ext uri="{BB962C8B-B14F-4D97-AF65-F5344CB8AC3E}">
        <p14:creationId xmlns:p14="http://schemas.microsoft.com/office/powerpoint/2010/main" val="85120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A86E87-06EF-47E7-9FF0-77DA911E6329}" type="slidenum">
              <a:rPr lang="en-US" smtClean="0"/>
              <a:t>24</a:t>
            </a:fld>
            <a:endParaRPr lang="en-US"/>
          </a:p>
        </p:txBody>
      </p:sp>
    </p:spTree>
    <p:extLst>
      <p:ext uri="{BB962C8B-B14F-4D97-AF65-F5344CB8AC3E}">
        <p14:creationId xmlns:p14="http://schemas.microsoft.com/office/powerpoint/2010/main" val="61910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A86E87-06EF-47E7-9FF0-77DA911E6329}" type="slidenum">
              <a:rPr lang="en-US" smtClean="0"/>
              <a:t>25</a:t>
            </a:fld>
            <a:endParaRPr lang="en-US"/>
          </a:p>
        </p:txBody>
      </p:sp>
    </p:spTree>
    <p:extLst>
      <p:ext uri="{BB962C8B-B14F-4D97-AF65-F5344CB8AC3E}">
        <p14:creationId xmlns:p14="http://schemas.microsoft.com/office/powerpoint/2010/main" val="29751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2</a:t>
            </a:fld>
            <a:endParaRPr lang="en-US"/>
          </a:p>
        </p:txBody>
      </p:sp>
    </p:spTree>
    <p:extLst>
      <p:ext uri="{BB962C8B-B14F-4D97-AF65-F5344CB8AC3E}">
        <p14:creationId xmlns:p14="http://schemas.microsoft.com/office/powerpoint/2010/main" val="197871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3</a:t>
            </a:fld>
            <a:endParaRPr lang="en-US"/>
          </a:p>
        </p:txBody>
      </p:sp>
    </p:spTree>
    <p:extLst>
      <p:ext uri="{BB962C8B-B14F-4D97-AF65-F5344CB8AC3E}">
        <p14:creationId xmlns:p14="http://schemas.microsoft.com/office/powerpoint/2010/main" val="312822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4</a:t>
            </a:fld>
            <a:endParaRPr lang="en-US"/>
          </a:p>
        </p:txBody>
      </p:sp>
    </p:spTree>
    <p:extLst>
      <p:ext uri="{BB962C8B-B14F-4D97-AF65-F5344CB8AC3E}">
        <p14:creationId xmlns:p14="http://schemas.microsoft.com/office/powerpoint/2010/main" val="81810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6</a:t>
            </a:fld>
            <a:endParaRPr lang="en-US"/>
          </a:p>
        </p:txBody>
      </p:sp>
    </p:spTree>
    <p:extLst>
      <p:ext uri="{BB962C8B-B14F-4D97-AF65-F5344CB8AC3E}">
        <p14:creationId xmlns:p14="http://schemas.microsoft.com/office/powerpoint/2010/main" val="80598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7</a:t>
            </a:fld>
            <a:endParaRPr lang="en-US"/>
          </a:p>
        </p:txBody>
      </p:sp>
    </p:spTree>
    <p:extLst>
      <p:ext uri="{BB962C8B-B14F-4D97-AF65-F5344CB8AC3E}">
        <p14:creationId xmlns:p14="http://schemas.microsoft.com/office/powerpoint/2010/main" val="180185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5A86E87-06EF-47E7-9FF0-77DA911E6329}" type="slidenum">
              <a:rPr lang="en-US" smtClean="0"/>
              <a:t>9</a:t>
            </a:fld>
            <a:endParaRPr lang="en-US"/>
          </a:p>
        </p:txBody>
      </p:sp>
      <p:sp>
        <p:nvSpPr>
          <p:cNvPr id="5" name="Rectangle 4">
            <a:extLst>
              <a:ext uri="{FF2B5EF4-FFF2-40B4-BE49-F238E27FC236}">
                <a16:creationId xmlns:a16="http://schemas.microsoft.com/office/drawing/2014/main" id="{1922855F-FA68-4DB0-AAAF-2F5104F17942}"/>
              </a:ext>
            </a:extLst>
          </p:cNvPr>
          <p:cNvSpPr/>
          <p:nvPr/>
        </p:nvSpPr>
        <p:spPr>
          <a:xfrm>
            <a:off x="728663" y="4845798"/>
            <a:ext cx="5930045" cy="2123658"/>
          </a:xfrm>
          <a:prstGeom prst="rect">
            <a:avLst/>
          </a:prstGeom>
        </p:spPr>
        <p:txBody>
          <a:bodyPr wrap="square">
            <a:spAutoFit/>
          </a:bodyPr>
          <a:lstStyle/>
          <a:p>
            <a:r>
              <a:rPr lang="en-US" sz="1200" dirty="0">
                <a:latin typeface="Century Gothic" panose="020B0502020202020204" pitchFamily="34" charset="0"/>
                <a:ea typeface="Times New Roman" panose="02020603050405020304" pitchFamily="18" charset="0"/>
                <a:cs typeface="Times New Roman" panose="02020603050405020304" pitchFamily="18" charset="0"/>
              </a:rPr>
              <a:t>EPS conclusion is that density is important to improving the City’s fiscal health. As discussed in the staff report there are decreases in acreage in the LMR and HR, there are increases in MHR and Mixed Use. With the maximum number of units at 4,463, staff calculates the changes result in residential densities increasing, in aggregate, by 11.3 to 11.9 percent for the combined four residential land uses. The non-residential uses proposed minimum FARs do not exceed the typical development in Washoe County, however the minimum average FARs impose a FAR to ensure minimum nonresidential density. Discussed in more detail later in this presentation. </a:t>
            </a:r>
          </a:p>
          <a:p>
            <a:endParaRPr lang="en-US" sz="1200" dirty="0">
              <a:latin typeface="Century Gothic" panose="020B050202020202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21964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10</a:t>
            </a:fld>
            <a:endParaRPr lang="en-US"/>
          </a:p>
        </p:txBody>
      </p:sp>
    </p:spTree>
    <p:extLst>
      <p:ext uri="{BB962C8B-B14F-4D97-AF65-F5344CB8AC3E}">
        <p14:creationId xmlns:p14="http://schemas.microsoft.com/office/powerpoint/2010/main" val="303078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6E87-06EF-47E7-9FF0-77DA911E6329}" type="slidenum">
              <a:rPr lang="en-US" smtClean="0"/>
              <a:t>13</a:t>
            </a:fld>
            <a:endParaRPr lang="en-US"/>
          </a:p>
        </p:txBody>
      </p:sp>
    </p:spTree>
    <p:extLst>
      <p:ext uri="{BB962C8B-B14F-4D97-AF65-F5344CB8AC3E}">
        <p14:creationId xmlns:p14="http://schemas.microsoft.com/office/powerpoint/2010/main" val="350452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078F-DEFB-4039-A223-556BE6E8B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346B21-76A3-4668-80FD-35722984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1994D9-83C8-4411-A21A-3AB4363D5666}"/>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CBBE7581-1AA6-4BD1-AC6A-4E3384C8A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B8AC6-9A7A-4F2C-8ED7-DBA4108F9E28}"/>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46798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667D-874C-43B2-894F-D934CAA226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825F25-4206-44AD-A9F0-4E2D30C9E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42F33-8C0C-484C-8BDD-201BCB3C7D50}"/>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45A05E3D-0F37-42E8-92FB-F6C27D417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3DC25-AFE4-4486-9FD5-609BF3A56DAA}"/>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162389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9D6B3-30A4-4603-A85B-1CA56CCCA3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01F2F-5150-4934-921C-D00696B32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99A9B-ED2C-4320-8EE1-4E98C6E87E88}"/>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9F602E57-F093-48F8-8B6E-D1E0A9200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868FC-BE27-41FA-8064-EF53181EB6D4}"/>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54814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E027-C94B-409A-B57E-B9416290D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7278A-5F06-45B9-920C-8AC21E424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01B5F-5E35-489A-9D0B-068AE88BEE1B}"/>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A01E8E54-78CD-4958-83B1-3FB76B336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5E0BC-2782-4745-A71C-374E24B4E7EE}"/>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8050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133-78C4-4B84-9A8E-53B8DB95E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D0039-8E88-4328-BE04-8FFC1C7AB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3934-0C45-4675-A073-75B5EDDED71B}"/>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FC312340-F901-45D7-B195-484129AC2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34285-3251-4260-BB10-FE46C1B9D97F}"/>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46576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564-8DE4-4251-BB18-DE713ACB4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79E67-7A66-488C-9F0E-FDD67A7C5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7022FF-D5FA-4EDE-AA9F-3EE0D5394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0B8D5-CDEA-4C51-A07D-7552EA98478D}"/>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6" name="Footer Placeholder 5">
            <a:extLst>
              <a:ext uri="{FF2B5EF4-FFF2-40B4-BE49-F238E27FC236}">
                <a16:creationId xmlns:a16="http://schemas.microsoft.com/office/drawing/2014/main" id="{28377025-A0CA-45D3-AF2E-7A0900DDF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57FCF-8D27-4804-886F-E24A87664D10}"/>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148916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9131-75F7-4D11-A758-966558D82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364A0-B275-4837-A720-89A78C6B6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02138-3589-435D-A12B-2E35D034B4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4E16B6-4F47-4E15-AA75-178B4E0AE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EE3B4-3089-4415-9024-74C8A45E1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90D94-18EA-47C5-91F7-F2533BE038A0}"/>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8" name="Footer Placeholder 7">
            <a:extLst>
              <a:ext uri="{FF2B5EF4-FFF2-40B4-BE49-F238E27FC236}">
                <a16:creationId xmlns:a16="http://schemas.microsoft.com/office/drawing/2014/main" id="{DB8EFC3A-B34A-4F67-B888-579C8ADB1B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2EF6FD-100C-475A-8B56-D37BD071572B}"/>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199290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E7B-5197-48FE-8A05-7D149AF85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CC22E-6C6C-4C09-BDDE-856117B3D026}"/>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4" name="Footer Placeholder 3">
            <a:extLst>
              <a:ext uri="{FF2B5EF4-FFF2-40B4-BE49-F238E27FC236}">
                <a16:creationId xmlns:a16="http://schemas.microsoft.com/office/drawing/2014/main" id="{B3D14B24-360A-4B1E-9359-9E74F586AC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E1715-5525-4A75-8704-5958B3BFE7E2}"/>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174700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A2193-1AD6-43D6-8B2C-CE4B6285A3E2}"/>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3" name="Footer Placeholder 2">
            <a:extLst>
              <a:ext uri="{FF2B5EF4-FFF2-40B4-BE49-F238E27FC236}">
                <a16:creationId xmlns:a16="http://schemas.microsoft.com/office/drawing/2014/main" id="{06517A3A-044B-42C7-872B-95A1AB398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5BBB6D-74B8-4FF1-B27A-546031DD89A8}"/>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83812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08ED-B62F-4CF3-9CBC-1EC544DB9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9A29F-155A-47A4-9BA7-6DD7CA06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8A5D7-57C9-4852-BBC5-29C8D3DD0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0DE08-CD2C-4E6B-80FB-1C64F6DD4F0C}"/>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6" name="Footer Placeholder 5">
            <a:extLst>
              <a:ext uri="{FF2B5EF4-FFF2-40B4-BE49-F238E27FC236}">
                <a16:creationId xmlns:a16="http://schemas.microsoft.com/office/drawing/2014/main" id="{78017398-3A56-4724-BC41-29054C778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66569-5FBD-4987-B4E2-25CB17173F81}"/>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55650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64F9-72DF-4BE0-B43F-C6F9C8096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78DDC-07C6-4C1C-B6BA-95E974300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BF37D-5C29-4E17-AD3D-64EB72978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55390-BC09-437E-9013-0D0C3728F666}"/>
              </a:ext>
            </a:extLst>
          </p:cNvPr>
          <p:cNvSpPr>
            <a:spLocks noGrp="1"/>
          </p:cNvSpPr>
          <p:nvPr>
            <p:ph type="dt" sz="half" idx="10"/>
          </p:nvPr>
        </p:nvSpPr>
        <p:spPr/>
        <p:txBody>
          <a:bodyPr/>
          <a:lstStyle/>
          <a:p>
            <a:fld id="{301780DA-C138-41E7-BE9F-480FF184108A}" type="datetimeFigureOut">
              <a:rPr lang="en-US" smtClean="0"/>
              <a:t>11/04/2019</a:t>
            </a:fld>
            <a:endParaRPr lang="en-US"/>
          </a:p>
        </p:txBody>
      </p:sp>
      <p:sp>
        <p:nvSpPr>
          <p:cNvPr id="6" name="Footer Placeholder 5">
            <a:extLst>
              <a:ext uri="{FF2B5EF4-FFF2-40B4-BE49-F238E27FC236}">
                <a16:creationId xmlns:a16="http://schemas.microsoft.com/office/drawing/2014/main" id="{0FC5D286-0A53-465D-B785-00200DD6A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6C7CE-B219-4790-ADDB-C46EA047F909}"/>
              </a:ext>
            </a:extLst>
          </p:cNvPr>
          <p:cNvSpPr>
            <a:spLocks noGrp="1"/>
          </p:cNvSpPr>
          <p:nvPr>
            <p:ph type="sldNum" sz="quarter" idx="12"/>
          </p:nvPr>
        </p:nvSpPr>
        <p:spPr/>
        <p:txBody>
          <a:bodyPr/>
          <a:lstStyle/>
          <a:p>
            <a:fld id="{91858EDE-15BD-4D1C-ACAD-2F235A73A8E3}" type="slidenum">
              <a:rPr lang="en-US" smtClean="0"/>
              <a:t>‹#›</a:t>
            </a:fld>
            <a:endParaRPr lang="en-US"/>
          </a:p>
        </p:txBody>
      </p:sp>
    </p:spTree>
    <p:extLst>
      <p:ext uri="{BB962C8B-B14F-4D97-AF65-F5344CB8AC3E}">
        <p14:creationId xmlns:p14="http://schemas.microsoft.com/office/powerpoint/2010/main" val="321426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868D1-DACA-47E5-B23D-1D06C2D08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5BFE5-EC4F-4DC6-9E73-70AF1B8A6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83F4C-A754-4B26-860F-104B54A2D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80DA-C138-41E7-BE9F-480FF184108A}" type="datetimeFigureOut">
              <a:rPr lang="en-US" smtClean="0"/>
              <a:t>11/04/2019</a:t>
            </a:fld>
            <a:endParaRPr lang="en-US"/>
          </a:p>
        </p:txBody>
      </p:sp>
      <p:sp>
        <p:nvSpPr>
          <p:cNvPr id="5" name="Footer Placeholder 4">
            <a:extLst>
              <a:ext uri="{FF2B5EF4-FFF2-40B4-BE49-F238E27FC236}">
                <a16:creationId xmlns:a16="http://schemas.microsoft.com/office/drawing/2014/main" id="{81EF0255-DCBA-4557-92B0-248D38E06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C2EA3D-FEC9-429D-8A0E-B40087B11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58EDE-15BD-4D1C-ACAD-2F235A73A8E3}" type="slidenum">
              <a:rPr lang="en-US" smtClean="0"/>
              <a:t>‹#›</a:t>
            </a:fld>
            <a:endParaRPr lang="en-US"/>
          </a:p>
        </p:txBody>
      </p:sp>
    </p:spTree>
    <p:extLst>
      <p:ext uri="{BB962C8B-B14F-4D97-AF65-F5344CB8AC3E}">
        <p14:creationId xmlns:p14="http://schemas.microsoft.com/office/powerpoint/2010/main" val="297450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DF9E-3FB4-4A20-873B-9EA9D99A5AC8}"/>
              </a:ext>
            </a:extLst>
          </p:cNvPr>
          <p:cNvSpPr>
            <a:spLocks noGrp="1"/>
          </p:cNvSpPr>
          <p:nvPr>
            <p:ph type="ctrTitle"/>
          </p:nvPr>
        </p:nvSpPr>
        <p:spPr>
          <a:xfrm>
            <a:off x="1524000" y="1122362"/>
            <a:ext cx="9144000" cy="4402675"/>
          </a:xfrm>
        </p:spPr>
        <p:txBody>
          <a:bodyPr>
            <a:normAutofit/>
          </a:bodyPr>
          <a:lstStyle/>
          <a:p>
            <a:r>
              <a:rPr lang="en-US" b="1" dirty="0">
                <a:latin typeface="Century Gothic" panose="020B0502020202020204" pitchFamily="34" charset="0"/>
              </a:rPr>
              <a:t>Proposed Tentative Handbook Amendment</a:t>
            </a:r>
            <a:br>
              <a:rPr lang="en-US" b="1" dirty="0">
                <a:latin typeface="Century Gothic" panose="020B0502020202020204" pitchFamily="34" charset="0"/>
              </a:rPr>
            </a:br>
            <a:r>
              <a:rPr lang="en-US" b="1" dirty="0">
                <a:latin typeface="Century Gothic" panose="020B0502020202020204" pitchFamily="34" charset="0"/>
              </a:rPr>
              <a:t> </a:t>
            </a:r>
            <a:br>
              <a:rPr lang="en-US" b="1" dirty="0">
                <a:latin typeface="Century Gothic" panose="020B0502020202020204" pitchFamily="34" charset="0"/>
              </a:rPr>
            </a:br>
            <a:r>
              <a:rPr lang="en-US" b="1" dirty="0">
                <a:latin typeface="Century Gothic" panose="020B0502020202020204" pitchFamily="34" charset="0"/>
              </a:rPr>
              <a:t> Kiley Ranch North</a:t>
            </a:r>
            <a:br>
              <a:rPr lang="en-US" b="1" dirty="0">
                <a:latin typeface="Century Gothic" panose="020B0502020202020204" pitchFamily="34" charset="0"/>
              </a:rPr>
            </a:br>
            <a:r>
              <a:rPr lang="en-US" b="1" dirty="0">
                <a:latin typeface="Century Gothic" panose="020B0502020202020204" pitchFamily="34" charset="0"/>
              </a:rPr>
              <a:t>Planned Development</a:t>
            </a:r>
          </a:p>
        </p:txBody>
      </p:sp>
    </p:spTree>
    <p:extLst>
      <p:ext uri="{BB962C8B-B14F-4D97-AF65-F5344CB8AC3E}">
        <p14:creationId xmlns:p14="http://schemas.microsoft.com/office/powerpoint/2010/main" val="14150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13B13BA-5C03-4A4E-84CE-542AE2B0F33E}"/>
              </a:ext>
            </a:extLst>
          </p:cNvPr>
          <p:cNvGraphicFramePr>
            <a:graphicFrameLocks noGrp="1"/>
          </p:cNvGraphicFramePr>
          <p:nvPr>
            <p:extLst>
              <p:ext uri="{D42A27DB-BD31-4B8C-83A1-F6EECF244321}">
                <p14:modId xmlns:p14="http://schemas.microsoft.com/office/powerpoint/2010/main" val="3168786118"/>
              </p:ext>
            </p:extLst>
          </p:nvPr>
        </p:nvGraphicFramePr>
        <p:xfrm>
          <a:off x="1594966" y="90483"/>
          <a:ext cx="9146012" cy="6632289"/>
        </p:xfrm>
        <a:graphic>
          <a:graphicData uri="http://schemas.openxmlformats.org/drawingml/2006/table">
            <a:tbl>
              <a:tblPr firstRow="1" firstCol="1" bandRow="1">
                <a:tableStyleId>{5C22544A-7EE6-4342-B048-85BDC9FD1C3A}</a:tableStyleId>
              </a:tblPr>
              <a:tblGrid>
                <a:gridCol w="1894833">
                  <a:extLst>
                    <a:ext uri="{9D8B030D-6E8A-4147-A177-3AD203B41FA5}">
                      <a16:colId xmlns:a16="http://schemas.microsoft.com/office/drawing/2014/main" val="3538593329"/>
                    </a:ext>
                  </a:extLst>
                </a:gridCol>
                <a:gridCol w="602645">
                  <a:extLst>
                    <a:ext uri="{9D8B030D-6E8A-4147-A177-3AD203B41FA5}">
                      <a16:colId xmlns:a16="http://schemas.microsoft.com/office/drawing/2014/main" val="1907949828"/>
                    </a:ext>
                  </a:extLst>
                </a:gridCol>
                <a:gridCol w="1695377">
                  <a:extLst>
                    <a:ext uri="{9D8B030D-6E8A-4147-A177-3AD203B41FA5}">
                      <a16:colId xmlns:a16="http://schemas.microsoft.com/office/drawing/2014/main" val="1629055742"/>
                    </a:ext>
                  </a:extLst>
                </a:gridCol>
                <a:gridCol w="2064417">
                  <a:extLst>
                    <a:ext uri="{9D8B030D-6E8A-4147-A177-3AD203B41FA5}">
                      <a16:colId xmlns:a16="http://schemas.microsoft.com/office/drawing/2014/main" val="2598101620"/>
                    </a:ext>
                  </a:extLst>
                </a:gridCol>
                <a:gridCol w="2888740">
                  <a:extLst>
                    <a:ext uri="{9D8B030D-6E8A-4147-A177-3AD203B41FA5}">
                      <a16:colId xmlns:a16="http://schemas.microsoft.com/office/drawing/2014/main" val="1023800696"/>
                    </a:ext>
                  </a:extLst>
                </a:gridCol>
              </a:tblGrid>
              <a:tr h="1888881">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Land Use Designation </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 </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Approved Land Use Designation</a:t>
                      </a:r>
                    </a:p>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Proposed Land Use Designation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Change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152119648"/>
                  </a:ext>
                </a:extLst>
              </a:tr>
              <a:tr h="65205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Non-Residential Uses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1800" dirty="0">
                          <a:effectLst/>
                        </a:rPr>
                        <a:t> </a:t>
                      </a:r>
                      <a:endParaRPr lang="en-US" sz="18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1800">
                          <a:effectLst/>
                        </a:rPr>
                        <a:t> </a:t>
                      </a:r>
                      <a:endParaRPr lang="en-US" sz="18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1800">
                          <a:effectLst/>
                        </a:rPr>
                        <a:t> </a:t>
                      </a:r>
                      <a:endParaRPr lang="en-US" sz="18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1800" dirty="0">
                          <a:effectLst/>
                        </a:rPr>
                        <a:t> </a:t>
                      </a:r>
                      <a:endParaRPr lang="en-US" sz="18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022145318"/>
                  </a:ext>
                </a:extLst>
              </a:tr>
              <a:tr h="818270">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School</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S</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10.11</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33.1</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22.99</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(227.4%)</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395224216"/>
                  </a:ext>
                </a:extLst>
              </a:tr>
              <a:tr h="409135">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Park</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P</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9.42</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9.42</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995203128"/>
                  </a:ext>
                </a:extLst>
              </a:tr>
              <a:tr h="818270">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Open Space</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OS</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126.82</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128.68</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1.86</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(1.4%)</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3735300987"/>
                  </a:ext>
                </a:extLst>
              </a:tr>
              <a:tr h="1227405">
                <a:tc>
                  <a:txBody>
                    <a:bodyPr/>
                    <a:lstStyle/>
                    <a:p>
                      <a:pPr marL="22860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Subtotal Non-Residential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432.18</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413.94</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-18.2 ac</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(-4.2%)</a:t>
                      </a:r>
                      <a:endParaRPr lang="en-US" sz="2000" dirty="0">
                        <a:solidFill>
                          <a:srgbClr val="FF0000"/>
                        </a:solidFill>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706131698"/>
                  </a:ext>
                </a:extLst>
              </a:tr>
              <a:tr h="409135">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Roadways</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87.5</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85.57</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230517930"/>
                  </a:ext>
                </a:extLst>
              </a:tr>
              <a:tr h="409135">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Project Totals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874.21</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874.21</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3299728878"/>
                  </a:ext>
                </a:extLst>
              </a:tr>
            </a:tbl>
          </a:graphicData>
        </a:graphic>
      </p:graphicFrame>
    </p:spTree>
    <p:extLst>
      <p:ext uri="{BB962C8B-B14F-4D97-AF65-F5344CB8AC3E}">
        <p14:creationId xmlns:p14="http://schemas.microsoft.com/office/powerpoint/2010/main" val="36710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1D0D-25DB-4636-AB16-AEADF7DC3F92}"/>
              </a:ext>
            </a:extLst>
          </p:cNvPr>
          <p:cNvSpPr>
            <a:spLocks noGrp="1"/>
          </p:cNvSpPr>
          <p:nvPr>
            <p:ph type="ctrTitle"/>
          </p:nvPr>
        </p:nvSpPr>
        <p:spPr>
          <a:xfrm>
            <a:off x="1234068" y="1356538"/>
            <a:ext cx="9144000" cy="2387600"/>
          </a:xfrm>
        </p:spPr>
        <p:txBody>
          <a:bodyPr/>
          <a:lstStyle/>
          <a:p>
            <a:r>
              <a:rPr lang="en-US" b="1" dirty="0">
                <a:latin typeface="Century Gothic" panose="020B0502020202020204" pitchFamily="34" charset="0"/>
              </a:rPr>
              <a:t>FLOOR AREA RATIO </a:t>
            </a:r>
          </a:p>
        </p:txBody>
      </p:sp>
    </p:spTree>
    <p:extLst>
      <p:ext uri="{BB962C8B-B14F-4D97-AF65-F5344CB8AC3E}">
        <p14:creationId xmlns:p14="http://schemas.microsoft.com/office/powerpoint/2010/main" val="369440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2F2322-00F6-4BA4-954D-57ED49758E68}"/>
              </a:ext>
            </a:extLst>
          </p:cNvPr>
          <p:cNvGraphicFramePr>
            <a:graphicFrameLocks noGrp="1"/>
          </p:cNvGraphicFramePr>
          <p:nvPr>
            <p:extLst>
              <p:ext uri="{D42A27DB-BD31-4B8C-83A1-F6EECF244321}">
                <p14:modId xmlns:p14="http://schemas.microsoft.com/office/powerpoint/2010/main" val="3061875414"/>
              </p:ext>
            </p:extLst>
          </p:nvPr>
        </p:nvGraphicFramePr>
        <p:xfrm>
          <a:off x="1061084" y="121504"/>
          <a:ext cx="10014748" cy="6601267"/>
        </p:xfrm>
        <a:graphic>
          <a:graphicData uri="http://schemas.openxmlformats.org/drawingml/2006/table">
            <a:tbl>
              <a:tblPr firstRow="1" firstCol="1" bandRow="1">
                <a:tableStyleId>{5C22544A-7EE6-4342-B048-85BDC9FD1C3A}</a:tableStyleId>
              </a:tblPr>
              <a:tblGrid>
                <a:gridCol w="3165129">
                  <a:extLst>
                    <a:ext uri="{9D8B030D-6E8A-4147-A177-3AD203B41FA5}">
                      <a16:colId xmlns:a16="http://schemas.microsoft.com/office/drawing/2014/main" val="1218570608"/>
                    </a:ext>
                  </a:extLst>
                </a:gridCol>
                <a:gridCol w="862023">
                  <a:extLst>
                    <a:ext uri="{9D8B030D-6E8A-4147-A177-3AD203B41FA5}">
                      <a16:colId xmlns:a16="http://schemas.microsoft.com/office/drawing/2014/main" val="3803437004"/>
                    </a:ext>
                  </a:extLst>
                </a:gridCol>
                <a:gridCol w="3516146">
                  <a:extLst>
                    <a:ext uri="{9D8B030D-6E8A-4147-A177-3AD203B41FA5}">
                      <a16:colId xmlns:a16="http://schemas.microsoft.com/office/drawing/2014/main" val="2543834550"/>
                    </a:ext>
                  </a:extLst>
                </a:gridCol>
                <a:gridCol w="2471450">
                  <a:extLst>
                    <a:ext uri="{9D8B030D-6E8A-4147-A177-3AD203B41FA5}">
                      <a16:colId xmlns:a16="http://schemas.microsoft.com/office/drawing/2014/main" val="4049317179"/>
                    </a:ext>
                  </a:extLst>
                </a:gridCol>
              </a:tblGrid>
              <a:tr h="184945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Non-Residential Land Use Designation </a:t>
                      </a:r>
                      <a:endParaRPr lang="en-US" sz="24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 </a:t>
                      </a:r>
                      <a:endParaRPr lang="en-US" sz="24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Approved Tentative Handbook</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u="sng" dirty="0">
                          <a:solidFill>
                            <a:schemeClr val="tx1"/>
                          </a:solidFill>
                          <a:effectLst/>
                        </a:rPr>
                        <a:t>Maximum</a:t>
                      </a:r>
                      <a:r>
                        <a:rPr lang="en-US" sz="2400" dirty="0">
                          <a:effectLst/>
                        </a:rPr>
                        <a:t> FAR </a:t>
                      </a:r>
                      <a:endParaRPr lang="en-US" sz="24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Proposed Tentative Handbook  </a:t>
                      </a:r>
                      <a:r>
                        <a:rPr lang="en-US" sz="2400" u="sng" dirty="0">
                          <a:solidFill>
                            <a:schemeClr val="tx1"/>
                          </a:solidFill>
                          <a:effectLst/>
                        </a:rPr>
                        <a:t>Minimum</a:t>
                      </a:r>
                      <a:r>
                        <a:rPr lang="en-US" sz="2400" dirty="0">
                          <a:effectLst/>
                        </a:rPr>
                        <a:t> FAR</a:t>
                      </a:r>
                      <a:endParaRPr lang="en-US" sz="24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244595676"/>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Arterial Commercial </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AC</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(33.17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(42.05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387484666"/>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Community Commercial</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CC</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(58.06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(85.69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638300215"/>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Community Commercial – Medical Campus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CC</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0.85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(39.75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Part of CC</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385742239"/>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Mixed Use (Formerly Village Center)</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MU</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(25.93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(32.59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102765197"/>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Business Park </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BP</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(68.87 acres)</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0.3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(82.4 acres) </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407518231"/>
                  </a:ext>
                </a:extLst>
              </a:tr>
              <a:tr h="79196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Office/Business Park</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OBP</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0.2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(60.05 acres) </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Removed Land Use as part of CPA</a:t>
                      </a:r>
                      <a:endParaRPr lang="en-US" sz="2000" dirty="0">
                        <a:effectLst/>
                        <a:latin typeface="Courier"/>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58100182"/>
                  </a:ext>
                </a:extLst>
              </a:tr>
            </a:tbl>
          </a:graphicData>
        </a:graphic>
      </p:graphicFrame>
    </p:spTree>
    <p:extLst>
      <p:ext uri="{BB962C8B-B14F-4D97-AF65-F5344CB8AC3E}">
        <p14:creationId xmlns:p14="http://schemas.microsoft.com/office/powerpoint/2010/main" val="294445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999C-FFAE-4B76-81FB-7B28DCFAB996}"/>
              </a:ext>
            </a:extLst>
          </p:cNvPr>
          <p:cNvSpPr>
            <a:spLocks noGrp="1"/>
          </p:cNvSpPr>
          <p:nvPr>
            <p:ph type="title"/>
          </p:nvPr>
        </p:nvSpPr>
        <p:spPr/>
        <p:txBody>
          <a:bodyPr>
            <a:noAutofit/>
          </a:bodyPr>
          <a:lstStyle/>
          <a:p>
            <a:pPr algn="ctr"/>
            <a:r>
              <a:rPr lang="en-US" sz="3600" b="1" dirty="0">
                <a:latin typeface="Century Gothic" panose="020B0502020202020204" pitchFamily="34" charset="0"/>
              </a:rPr>
              <a:t>ADDITION OF WAREHOUSING AND DISTRIBUTION USE</a:t>
            </a:r>
            <a:br>
              <a:rPr lang="en-US" sz="3600" b="1" dirty="0">
                <a:latin typeface="Century Gothic" panose="020B0502020202020204" pitchFamily="34" charset="0"/>
              </a:rPr>
            </a:br>
            <a:r>
              <a:rPr lang="en-US" sz="3600" b="1" dirty="0">
                <a:latin typeface="Century Gothic" panose="020B0502020202020204" pitchFamily="34" charset="0"/>
              </a:rPr>
              <a:t>(IN BUSINESS PARK LAND USE DESIGNATION)</a:t>
            </a:r>
          </a:p>
        </p:txBody>
      </p:sp>
      <p:sp>
        <p:nvSpPr>
          <p:cNvPr id="3" name="Content Placeholder 2">
            <a:extLst>
              <a:ext uri="{FF2B5EF4-FFF2-40B4-BE49-F238E27FC236}">
                <a16:creationId xmlns:a16="http://schemas.microsoft.com/office/drawing/2014/main" id="{778FB0E8-4AA1-4F0B-8FA5-C65F61C5BD41}"/>
              </a:ext>
            </a:extLst>
          </p:cNvPr>
          <p:cNvSpPr>
            <a:spLocks noGrp="1"/>
          </p:cNvSpPr>
          <p:nvPr>
            <p:ph idx="1"/>
          </p:nvPr>
        </p:nvSpPr>
        <p:spPr>
          <a:xfrm>
            <a:off x="1965036" y="2141537"/>
            <a:ext cx="8102600" cy="4351338"/>
          </a:xfrm>
        </p:spPr>
        <p:txBody>
          <a:bodyPr>
            <a:normAutofit/>
          </a:bodyPr>
          <a:lstStyle/>
          <a:p>
            <a:pPr marL="463550" indent="-463550">
              <a:buFont typeface="Wingdings" panose="05000000000000000000" pitchFamily="2" charset="2"/>
              <a:buChar char="§"/>
            </a:pPr>
            <a:r>
              <a:rPr lang="en-US" sz="3200" dirty="0">
                <a:latin typeface="Century Gothic" panose="020B0502020202020204" pitchFamily="34" charset="0"/>
              </a:rPr>
              <a:t>Maximum 200,000 square feet building size</a:t>
            </a:r>
          </a:p>
          <a:p>
            <a:pPr marL="463550" indent="-463550">
              <a:buFont typeface="Wingdings" panose="05000000000000000000" pitchFamily="2" charset="2"/>
              <a:buChar char="§"/>
            </a:pPr>
            <a:endParaRPr lang="en-US" sz="3200" dirty="0">
              <a:latin typeface="Century Gothic" panose="020B0502020202020204" pitchFamily="34" charset="0"/>
            </a:endParaRPr>
          </a:p>
          <a:p>
            <a:pPr marL="463550" indent="-463550">
              <a:buFont typeface="Wingdings" panose="05000000000000000000" pitchFamily="2" charset="2"/>
              <a:buChar char="§"/>
            </a:pPr>
            <a:r>
              <a:rPr lang="en-US" sz="3200" dirty="0">
                <a:latin typeface="Century Gothic" panose="020B0502020202020204" pitchFamily="34" charset="0"/>
              </a:rPr>
              <a:t>Staff supports based on EPS fiscal analysis</a:t>
            </a:r>
          </a:p>
          <a:p>
            <a:pPr marL="463550" indent="-463550">
              <a:buFont typeface="Wingdings" panose="05000000000000000000" pitchFamily="2" charset="2"/>
              <a:buChar char="§"/>
            </a:pPr>
            <a:endParaRPr lang="en-US" sz="3200" dirty="0">
              <a:latin typeface="Century Gothic" panose="020B0502020202020204" pitchFamily="34" charset="0"/>
            </a:endParaRPr>
          </a:p>
          <a:p>
            <a:pPr marL="463550" indent="-463550">
              <a:buFont typeface="Wingdings" panose="05000000000000000000" pitchFamily="2" charset="2"/>
              <a:buChar char="§"/>
            </a:pPr>
            <a:r>
              <a:rPr lang="en-US" sz="3200" dirty="0">
                <a:latin typeface="Century Gothic" panose="020B0502020202020204" pitchFamily="34" charset="0"/>
              </a:rPr>
              <a:t>Permissive versus Prescriptive</a:t>
            </a:r>
          </a:p>
        </p:txBody>
      </p:sp>
    </p:spTree>
    <p:extLst>
      <p:ext uri="{BB962C8B-B14F-4D97-AF65-F5344CB8AC3E}">
        <p14:creationId xmlns:p14="http://schemas.microsoft.com/office/powerpoint/2010/main" val="37276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10C1-DD28-4B0C-B568-52D1008AB253}"/>
              </a:ext>
            </a:extLst>
          </p:cNvPr>
          <p:cNvSpPr>
            <a:spLocks noGrp="1"/>
          </p:cNvSpPr>
          <p:nvPr>
            <p:ph type="title"/>
          </p:nvPr>
        </p:nvSpPr>
        <p:spPr>
          <a:xfrm>
            <a:off x="821565" y="588150"/>
            <a:ext cx="10515600" cy="986966"/>
          </a:xfrm>
        </p:spPr>
        <p:txBody>
          <a:bodyPr>
            <a:normAutofit/>
          </a:bodyPr>
          <a:lstStyle/>
          <a:p>
            <a:pPr algn="ctr"/>
            <a:r>
              <a:rPr lang="en-US" sz="3600" b="1" dirty="0">
                <a:latin typeface="Century Gothic" panose="020B0502020202020204" pitchFamily="34" charset="0"/>
              </a:rPr>
              <a:t>FISCAL IMPACT ANALYSIS (FIA)</a:t>
            </a:r>
          </a:p>
        </p:txBody>
      </p:sp>
      <p:sp>
        <p:nvSpPr>
          <p:cNvPr id="3" name="Content Placeholder 2">
            <a:extLst>
              <a:ext uri="{FF2B5EF4-FFF2-40B4-BE49-F238E27FC236}">
                <a16:creationId xmlns:a16="http://schemas.microsoft.com/office/drawing/2014/main" id="{24307097-0D63-4FA7-8FF7-9354F111E333}"/>
              </a:ext>
            </a:extLst>
          </p:cNvPr>
          <p:cNvSpPr>
            <a:spLocks noGrp="1"/>
          </p:cNvSpPr>
          <p:nvPr>
            <p:ph idx="1"/>
          </p:nvPr>
        </p:nvSpPr>
        <p:spPr>
          <a:xfrm>
            <a:off x="1499819" y="1709819"/>
            <a:ext cx="9192361" cy="4560031"/>
          </a:xfrm>
        </p:spPr>
        <p:txBody>
          <a:bodyPr>
            <a:normAutofit/>
          </a:bodyPr>
          <a:lstStyle/>
          <a:p>
            <a:pPr lvl="1">
              <a:lnSpc>
                <a:spcPct val="120000"/>
              </a:lnSpc>
              <a:buFont typeface="Wingdings" panose="05000000000000000000" pitchFamily="2" charset="2"/>
              <a:buChar char="§"/>
            </a:pPr>
            <a:r>
              <a:rPr lang="en-US" sz="3200" dirty="0">
                <a:latin typeface="Century Gothic" panose="020B0502020202020204" pitchFamily="34" charset="0"/>
              </a:rPr>
              <a:t>Applicant’s analysis projects fiscal impact is positive by approximately $10.8 million over 20-year analysis period</a:t>
            </a:r>
          </a:p>
          <a:p>
            <a:pPr marL="457200" lvl="1" indent="0">
              <a:lnSpc>
                <a:spcPct val="120000"/>
              </a:lnSpc>
              <a:buNone/>
            </a:pPr>
            <a:endParaRPr lang="en-US" sz="3200" dirty="0">
              <a:latin typeface="Century Gothic" panose="020B0502020202020204" pitchFamily="34" charset="0"/>
            </a:endParaRPr>
          </a:p>
          <a:p>
            <a:pPr lvl="2">
              <a:lnSpc>
                <a:spcPct val="120000"/>
              </a:lnSpc>
              <a:buFont typeface="Wingdings" panose="05000000000000000000" pitchFamily="2" charset="2"/>
              <a:buChar char="§"/>
            </a:pPr>
            <a:r>
              <a:rPr lang="en-US" sz="2800" dirty="0">
                <a:latin typeface="Century Gothic" panose="020B0502020202020204" pitchFamily="34" charset="0"/>
              </a:rPr>
              <a:t>General Fund revenue - $35.9 million</a:t>
            </a:r>
          </a:p>
          <a:p>
            <a:pPr lvl="2">
              <a:lnSpc>
                <a:spcPct val="120000"/>
              </a:lnSpc>
              <a:buFont typeface="Wingdings" panose="05000000000000000000" pitchFamily="2" charset="2"/>
              <a:buChar char="§"/>
            </a:pPr>
            <a:r>
              <a:rPr lang="en-US" sz="2800" dirty="0">
                <a:latin typeface="Century Gothic" panose="020B0502020202020204" pitchFamily="34" charset="0"/>
              </a:rPr>
              <a:t>Road Fund deficit – </a:t>
            </a:r>
            <a:r>
              <a:rPr lang="en-US" sz="2800" dirty="0">
                <a:solidFill>
                  <a:srgbClr val="FF0000"/>
                </a:solidFill>
                <a:latin typeface="Century Gothic" panose="020B0502020202020204" pitchFamily="34" charset="0"/>
              </a:rPr>
              <a:t>-$25.1 </a:t>
            </a:r>
            <a:r>
              <a:rPr lang="en-US" sz="2800" dirty="0">
                <a:latin typeface="Century Gothic" panose="020B0502020202020204" pitchFamily="34" charset="0"/>
              </a:rPr>
              <a:t>million</a:t>
            </a:r>
          </a:p>
          <a:p>
            <a:pPr marL="457200" lvl="1" indent="0">
              <a:lnSpc>
                <a:spcPct val="120000"/>
              </a:lnSpc>
              <a:buNone/>
            </a:pPr>
            <a:endParaRPr lang="en-US" sz="3600" b="1" dirty="0">
              <a:latin typeface="Century Gothic" panose="020B0502020202020204" pitchFamily="34" charset="0"/>
            </a:endParaRPr>
          </a:p>
          <a:p>
            <a:pPr lvl="1">
              <a:buFont typeface="Wingdings" panose="05000000000000000000" pitchFamily="2" charset="2"/>
              <a:buChar char="§"/>
            </a:pPr>
            <a:endParaRPr lang="en-US" dirty="0">
              <a:latin typeface="Century Gothic" panose="020B0502020202020204" pitchFamily="34" charset="0"/>
            </a:endParaRPr>
          </a:p>
          <a:p>
            <a:pPr lvl="1">
              <a:buFont typeface="Wingdings" panose="05000000000000000000" pitchFamily="2" charset="2"/>
              <a:buChar char="§"/>
            </a:pPr>
            <a:endParaRPr lang="en-US" sz="2000" dirty="0">
              <a:latin typeface="Century Gothic" panose="020B0502020202020204" pitchFamily="34" charset="0"/>
            </a:endParaRPr>
          </a:p>
        </p:txBody>
      </p:sp>
    </p:spTree>
    <p:extLst>
      <p:ext uri="{BB962C8B-B14F-4D97-AF65-F5344CB8AC3E}">
        <p14:creationId xmlns:p14="http://schemas.microsoft.com/office/powerpoint/2010/main" val="218118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840A-7825-4A18-96D8-7BCD77BB5DB3}"/>
              </a:ext>
            </a:extLst>
          </p:cNvPr>
          <p:cNvSpPr>
            <a:spLocks noGrp="1"/>
          </p:cNvSpPr>
          <p:nvPr>
            <p:ph type="title"/>
          </p:nvPr>
        </p:nvSpPr>
        <p:spPr/>
        <p:txBody>
          <a:bodyPr>
            <a:normAutofit/>
          </a:bodyPr>
          <a:lstStyle/>
          <a:p>
            <a:pPr algn="ctr"/>
            <a:r>
              <a:rPr lang="en-US" sz="3600" b="1" dirty="0">
                <a:latin typeface="Century Gothic" panose="020B0502020202020204" pitchFamily="34" charset="0"/>
              </a:rPr>
              <a:t>JOB-TO-HOUSING BALANCE</a:t>
            </a:r>
          </a:p>
        </p:txBody>
      </p:sp>
      <p:sp>
        <p:nvSpPr>
          <p:cNvPr id="3" name="Content Placeholder 2">
            <a:extLst>
              <a:ext uri="{FF2B5EF4-FFF2-40B4-BE49-F238E27FC236}">
                <a16:creationId xmlns:a16="http://schemas.microsoft.com/office/drawing/2014/main" id="{A862643D-BCD7-45FC-93BF-D5F866BD59D7}"/>
              </a:ext>
            </a:extLst>
          </p:cNvPr>
          <p:cNvSpPr>
            <a:spLocks noGrp="1"/>
          </p:cNvSpPr>
          <p:nvPr>
            <p:ph idx="1"/>
          </p:nvPr>
        </p:nvSpPr>
        <p:spPr>
          <a:xfrm>
            <a:off x="3156527" y="1825625"/>
            <a:ext cx="7520709" cy="4351338"/>
          </a:xfrm>
        </p:spPr>
        <p:txBody>
          <a:bodyPr/>
          <a:lstStyle/>
          <a:p>
            <a:pPr marL="457200" lvl="1" indent="0">
              <a:buNone/>
            </a:pPr>
            <a:endParaRPr lang="en-US" sz="3200" dirty="0">
              <a:latin typeface="Century Gothic" panose="020B0502020202020204" pitchFamily="34" charset="0"/>
            </a:endParaRPr>
          </a:p>
          <a:p>
            <a:endParaRPr lang="en-US" dirty="0"/>
          </a:p>
        </p:txBody>
      </p:sp>
      <p:graphicFrame>
        <p:nvGraphicFramePr>
          <p:cNvPr id="4" name="Content Placeholder 3">
            <a:extLst>
              <a:ext uri="{FF2B5EF4-FFF2-40B4-BE49-F238E27FC236}">
                <a16:creationId xmlns:a16="http://schemas.microsoft.com/office/drawing/2014/main" id="{3678B105-8618-487D-8352-9FCD0D4A0A4D}"/>
              </a:ext>
            </a:extLst>
          </p:cNvPr>
          <p:cNvGraphicFramePr>
            <a:graphicFrameLocks/>
          </p:cNvGraphicFramePr>
          <p:nvPr>
            <p:extLst>
              <p:ext uri="{D42A27DB-BD31-4B8C-83A1-F6EECF244321}">
                <p14:modId xmlns:p14="http://schemas.microsoft.com/office/powerpoint/2010/main" val="3362879652"/>
              </p:ext>
            </p:extLst>
          </p:nvPr>
        </p:nvGraphicFramePr>
        <p:xfrm>
          <a:off x="2223700" y="1690688"/>
          <a:ext cx="752157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85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9D77-723E-4302-A64A-4C07FE54DE31}"/>
              </a:ext>
            </a:extLst>
          </p:cNvPr>
          <p:cNvSpPr>
            <a:spLocks noGrp="1"/>
          </p:cNvSpPr>
          <p:nvPr>
            <p:ph type="ctrTitle"/>
          </p:nvPr>
        </p:nvSpPr>
        <p:spPr>
          <a:xfrm>
            <a:off x="1524000" y="1702226"/>
            <a:ext cx="9144000" cy="2387600"/>
          </a:xfrm>
        </p:spPr>
        <p:txBody>
          <a:bodyPr>
            <a:normAutofit/>
          </a:bodyPr>
          <a:lstStyle/>
          <a:p>
            <a:r>
              <a:rPr lang="en-US" b="1" dirty="0">
                <a:latin typeface="Century Gothic" panose="020B0502020202020204" pitchFamily="34" charset="0"/>
              </a:rPr>
              <a:t>PLANNED DEVELOPMENT FINDINGS</a:t>
            </a:r>
          </a:p>
        </p:txBody>
      </p:sp>
    </p:spTree>
    <p:extLst>
      <p:ext uri="{BB962C8B-B14F-4D97-AF65-F5344CB8AC3E}">
        <p14:creationId xmlns:p14="http://schemas.microsoft.com/office/powerpoint/2010/main" val="588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E1A-87A5-4522-8E81-688F039D0D6E}"/>
              </a:ext>
            </a:extLst>
          </p:cNvPr>
          <p:cNvSpPr>
            <a:spLocks noGrp="1"/>
          </p:cNvSpPr>
          <p:nvPr>
            <p:ph type="title"/>
          </p:nvPr>
        </p:nvSpPr>
        <p:spPr>
          <a:xfrm>
            <a:off x="455857" y="827880"/>
            <a:ext cx="11462198" cy="1325563"/>
          </a:xfrm>
        </p:spPr>
        <p:txBody>
          <a:bodyPr>
            <a:no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PDa</a:t>
            </a:r>
            <a:r>
              <a:rPr lang="en-US" sz="3200" b="1" dirty="0">
                <a:latin typeface="Century Gothic" panose="020B0502020202020204" pitchFamily="34" charset="0"/>
              </a:rPr>
              <a:t> –Consistency with statement of objectives in planned unit development. </a:t>
            </a:r>
          </a:p>
        </p:txBody>
      </p:sp>
      <p:sp>
        <p:nvSpPr>
          <p:cNvPr id="3" name="Content Placeholder 2">
            <a:extLst>
              <a:ext uri="{FF2B5EF4-FFF2-40B4-BE49-F238E27FC236}">
                <a16:creationId xmlns:a16="http://schemas.microsoft.com/office/drawing/2014/main" id="{071B1313-7D81-4174-857B-67A66AD0469C}"/>
              </a:ext>
            </a:extLst>
          </p:cNvPr>
          <p:cNvSpPr>
            <a:spLocks noGrp="1"/>
          </p:cNvSpPr>
          <p:nvPr>
            <p:ph idx="1"/>
          </p:nvPr>
        </p:nvSpPr>
        <p:spPr>
          <a:xfrm>
            <a:off x="455857" y="2291410"/>
            <a:ext cx="11462197" cy="5250165"/>
          </a:xfrm>
        </p:spPr>
        <p:txBody>
          <a:bodyPr>
            <a:normAutofit/>
          </a:bodyPr>
          <a:lstStyle/>
          <a:p>
            <a:pPr lvl="1">
              <a:lnSpc>
                <a:spcPct val="110000"/>
              </a:lnSpc>
              <a:spcBef>
                <a:spcPts val="0"/>
              </a:spcBef>
              <a:buFont typeface="Wingdings" panose="05000000000000000000" pitchFamily="2" charset="2"/>
              <a:buChar char="§"/>
            </a:pPr>
            <a:r>
              <a:rPr lang="en-US" sz="3200" dirty="0">
                <a:latin typeface="Century Gothic" panose="020B0502020202020204" pitchFamily="34" charset="0"/>
              </a:rPr>
              <a:t>Proposed amendments consistent with objectives of providing open space, a variety of housing types, and a mix of land uses. </a:t>
            </a:r>
          </a:p>
          <a:p>
            <a:pPr marL="0" indent="0">
              <a:buNone/>
            </a:pPr>
            <a:endParaRPr lang="en-US" sz="320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146673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E1A-87A5-4522-8E81-688F039D0D6E}"/>
              </a:ext>
            </a:extLst>
          </p:cNvPr>
          <p:cNvSpPr>
            <a:spLocks noGrp="1"/>
          </p:cNvSpPr>
          <p:nvPr>
            <p:ph type="title"/>
          </p:nvPr>
        </p:nvSpPr>
        <p:spPr>
          <a:xfrm>
            <a:off x="396025" y="656644"/>
            <a:ext cx="11795975" cy="1577975"/>
          </a:xfrm>
        </p:spPr>
        <p:txBody>
          <a:bodyPr>
            <a:no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PDb</a:t>
            </a:r>
            <a:r>
              <a:rPr lang="en-US" sz="3200" b="1" dirty="0">
                <a:latin typeface="Century Gothic" panose="020B0502020202020204" pitchFamily="34" charset="0"/>
              </a:rPr>
              <a:t> – Whether changes to zoning regulations are in the public interest</a:t>
            </a:r>
          </a:p>
        </p:txBody>
      </p:sp>
      <p:sp>
        <p:nvSpPr>
          <p:cNvPr id="3" name="Content Placeholder 2">
            <a:extLst>
              <a:ext uri="{FF2B5EF4-FFF2-40B4-BE49-F238E27FC236}">
                <a16:creationId xmlns:a16="http://schemas.microsoft.com/office/drawing/2014/main" id="{071B1313-7D81-4174-857B-67A66AD0469C}"/>
              </a:ext>
            </a:extLst>
          </p:cNvPr>
          <p:cNvSpPr>
            <a:spLocks noGrp="1"/>
          </p:cNvSpPr>
          <p:nvPr>
            <p:ph idx="1"/>
          </p:nvPr>
        </p:nvSpPr>
        <p:spPr>
          <a:xfrm>
            <a:off x="330850" y="2148565"/>
            <a:ext cx="11795975" cy="4613006"/>
          </a:xfrm>
        </p:spPr>
        <p:txBody>
          <a:bodyPr>
            <a:normAutofit/>
          </a:bodyPr>
          <a:lstStyle/>
          <a:p>
            <a:pPr marL="747713" lvl="2" indent="-460375">
              <a:buFont typeface="Wingdings" panose="05000000000000000000" pitchFamily="2" charset="2"/>
              <a:buChar char="§"/>
            </a:pPr>
            <a:r>
              <a:rPr lang="en-US" sz="3200" dirty="0">
                <a:latin typeface="Century Gothic" panose="020B0502020202020204" pitchFamily="34" charset="0"/>
              </a:rPr>
              <a:t>Proposed densities within range of densities permitted by Title 20</a:t>
            </a:r>
          </a:p>
          <a:p>
            <a:pPr marL="747713" lvl="2" indent="-460375">
              <a:buNone/>
            </a:pPr>
            <a:endParaRPr lang="en-US" sz="3200" dirty="0">
              <a:latin typeface="Century Gothic" panose="020B0502020202020204" pitchFamily="34" charset="0"/>
            </a:endParaRPr>
          </a:p>
          <a:p>
            <a:pPr marL="747713" lvl="2" indent="-460375">
              <a:buFont typeface="Wingdings" panose="05000000000000000000" pitchFamily="2" charset="2"/>
              <a:buChar char="§"/>
            </a:pPr>
            <a:r>
              <a:rPr lang="en-US" sz="3200" dirty="0">
                <a:latin typeface="Century Gothic" panose="020B0502020202020204" pitchFamily="34" charset="0"/>
              </a:rPr>
              <a:t>Not all non-residential uses permitted by Title 20 are permitted by KRN handbook</a:t>
            </a:r>
          </a:p>
          <a:p>
            <a:pPr marL="287338" lvl="2" indent="0">
              <a:buNone/>
            </a:pPr>
            <a:endParaRPr lang="en-US" sz="3200" dirty="0">
              <a:latin typeface="Century Gothic" panose="020B0502020202020204" pitchFamily="34" charset="0"/>
            </a:endParaRPr>
          </a:p>
          <a:p>
            <a:pPr marL="747713" lvl="2" indent="-460375">
              <a:buFont typeface="Wingdings" panose="05000000000000000000" pitchFamily="2" charset="2"/>
              <a:buChar char="§"/>
            </a:pPr>
            <a:r>
              <a:rPr lang="en-US" sz="3200" dirty="0">
                <a:latin typeface="Century Gothic" panose="020B0502020202020204" pitchFamily="34" charset="0"/>
              </a:rPr>
              <a:t>Maximum building height of 170 feet tall is higher th</a:t>
            </a:r>
            <a:r>
              <a:rPr lang="en-US" sz="2800" dirty="0">
                <a:latin typeface="Century Gothic" panose="020B0502020202020204" pitchFamily="34" charset="0"/>
              </a:rPr>
              <a:t>an permitted by Title 20 (with exception of downtown)</a:t>
            </a:r>
          </a:p>
          <a:p>
            <a:pPr lvl="2">
              <a:buFont typeface="Wingdings" panose="05000000000000000000" pitchFamily="2" charset="2"/>
              <a:buChar char="§"/>
            </a:pPr>
            <a:endParaRPr lang="en-US" sz="2400" dirty="0">
              <a:latin typeface="Century Gothic" panose="020B0502020202020204" pitchFamily="34" charset="0"/>
            </a:endParaRPr>
          </a:p>
          <a:p>
            <a:pPr>
              <a:buFont typeface="Wingdings" panose="05000000000000000000" pitchFamily="2" charset="2"/>
              <a:buChar char="§"/>
            </a:pPr>
            <a:endParaRPr lang="en-US" sz="1800" dirty="0">
              <a:latin typeface="Century Gothic" panose="020B0502020202020204" pitchFamily="34" charset="0"/>
            </a:endParaRPr>
          </a:p>
        </p:txBody>
      </p:sp>
    </p:spTree>
    <p:extLst>
      <p:ext uri="{BB962C8B-B14F-4D97-AF65-F5344CB8AC3E}">
        <p14:creationId xmlns:p14="http://schemas.microsoft.com/office/powerpoint/2010/main" val="210295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E1A-87A5-4522-8E81-688F039D0D6E}"/>
              </a:ext>
            </a:extLst>
          </p:cNvPr>
          <p:cNvSpPr>
            <a:spLocks noGrp="1"/>
          </p:cNvSpPr>
          <p:nvPr>
            <p:ph type="title"/>
          </p:nvPr>
        </p:nvSpPr>
        <p:spPr>
          <a:xfrm>
            <a:off x="313385" y="438311"/>
            <a:ext cx="11565229" cy="1325563"/>
          </a:xfrm>
        </p:spPr>
        <p:txBody>
          <a:bodyPr>
            <a:norm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PDc</a:t>
            </a:r>
            <a:r>
              <a:rPr lang="en-US" sz="3200" b="1" dirty="0">
                <a:latin typeface="Century Gothic" panose="020B0502020202020204" pitchFamily="34" charset="0"/>
              </a:rPr>
              <a:t> – Ratio of residential to nonresidential uses</a:t>
            </a:r>
          </a:p>
        </p:txBody>
      </p:sp>
      <p:graphicFrame>
        <p:nvGraphicFramePr>
          <p:cNvPr id="7" name="Content Placeholder 6">
            <a:extLst>
              <a:ext uri="{FF2B5EF4-FFF2-40B4-BE49-F238E27FC236}">
                <a16:creationId xmlns:a16="http://schemas.microsoft.com/office/drawing/2014/main" id="{01B84071-D869-4E2C-BE66-369C92F185B3}"/>
              </a:ext>
            </a:extLst>
          </p:cNvPr>
          <p:cNvGraphicFramePr>
            <a:graphicFrameLocks noGrp="1"/>
          </p:cNvGraphicFramePr>
          <p:nvPr>
            <p:ph idx="1"/>
            <p:extLst>
              <p:ext uri="{D42A27DB-BD31-4B8C-83A1-F6EECF244321}">
                <p14:modId xmlns:p14="http://schemas.microsoft.com/office/powerpoint/2010/main" val="3381228469"/>
              </p:ext>
            </p:extLst>
          </p:nvPr>
        </p:nvGraphicFramePr>
        <p:xfrm>
          <a:off x="840510" y="1991864"/>
          <a:ext cx="4886037"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A51E8B5-C012-4A4B-8DAD-654A46CFA70D}"/>
              </a:ext>
            </a:extLst>
          </p:cNvPr>
          <p:cNvGraphicFramePr>
            <a:graphicFrameLocks/>
          </p:cNvGraphicFramePr>
          <p:nvPr>
            <p:extLst>
              <p:ext uri="{D42A27DB-BD31-4B8C-83A1-F6EECF244321}">
                <p14:modId xmlns:p14="http://schemas.microsoft.com/office/powerpoint/2010/main" val="646161515"/>
              </p:ext>
            </p:extLst>
          </p:nvPr>
        </p:nvGraphicFramePr>
        <p:xfrm>
          <a:off x="5675743" y="1877869"/>
          <a:ext cx="5675747"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37F0CA6-D1F2-4213-BEA2-2C8020DA9D82}"/>
              </a:ext>
            </a:extLst>
          </p:cNvPr>
          <p:cNvSpPr txBox="1"/>
          <p:nvPr/>
        </p:nvSpPr>
        <p:spPr>
          <a:xfrm>
            <a:off x="4184073" y="6192504"/>
            <a:ext cx="4987636" cy="461665"/>
          </a:xfrm>
          <a:prstGeom prst="rect">
            <a:avLst/>
          </a:prstGeom>
          <a:noFill/>
        </p:spPr>
        <p:txBody>
          <a:bodyPr wrap="square" rtlCol="0">
            <a:spAutoFit/>
          </a:bodyPr>
          <a:lstStyle/>
          <a:p>
            <a:r>
              <a:rPr lang="en-US" sz="2400" b="1" dirty="0"/>
              <a:t>NOTE: Approx. 10% for Streets</a:t>
            </a:r>
          </a:p>
        </p:txBody>
      </p:sp>
    </p:spTree>
    <p:extLst>
      <p:ext uri="{BB962C8B-B14F-4D97-AF65-F5344CB8AC3E}">
        <p14:creationId xmlns:p14="http://schemas.microsoft.com/office/powerpoint/2010/main" val="18971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38166-B0E3-429C-89DC-8D93430FBD7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637" y="257175"/>
            <a:ext cx="10023764" cy="6485965"/>
          </a:xfrm>
          <a:prstGeom prst="rect">
            <a:avLst/>
          </a:prstGeom>
        </p:spPr>
      </p:pic>
    </p:spTree>
    <p:extLst>
      <p:ext uri="{BB962C8B-B14F-4D97-AF65-F5344CB8AC3E}">
        <p14:creationId xmlns:p14="http://schemas.microsoft.com/office/powerpoint/2010/main" val="421376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E1A-87A5-4522-8E81-688F039D0D6E}"/>
              </a:ext>
            </a:extLst>
          </p:cNvPr>
          <p:cNvSpPr>
            <a:spLocks noGrp="1"/>
          </p:cNvSpPr>
          <p:nvPr>
            <p:ph type="title"/>
          </p:nvPr>
        </p:nvSpPr>
        <p:spPr>
          <a:xfrm>
            <a:off x="223234" y="787711"/>
            <a:ext cx="11745532" cy="1752289"/>
          </a:xfrm>
        </p:spPr>
        <p:txBody>
          <a:bodyPr>
            <a:no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PDd</a:t>
            </a:r>
            <a:r>
              <a:rPr lang="en-US" sz="3200" b="1" dirty="0">
                <a:latin typeface="Century Gothic" panose="020B0502020202020204" pitchFamily="34" charset="0"/>
              </a:rPr>
              <a:t> – Adequacy of common open space</a:t>
            </a:r>
          </a:p>
        </p:txBody>
      </p:sp>
      <p:sp>
        <p:nvSpPr>
          <p:cNvPr id="3" name="Content Placeholder 2">
            <a:extLst>
              <a:ext uri="{FF2B5EF4-FFF2-40B4-BE49-F238E27FC236}">
                <a16:creationId xmlns:a16="http://schemas.microsoft.com/office/drawing/2014/main" id="{071B1313-7D81-4174-857B-67A66AD0469C}"/>
              </a:ext>
            </a:extLst>
          </p:cNvPr>
          <p:cNvSpPr>
            <a:spLocks noGrp="1"/>
          </p:cNvSpPr>
          <p:nvPr>
            <p:ph idx="1"/>
          </p:nvPr>
        </p:nvSpPr>
        <p:spPr>
          <a:xfrm>
            <a:off x="135455" y="2540000"/>
            <a:ext cx="11745532" cy="3524686"/>
          </a:xfrm>
        </p:spPr>
        <p:txBody>
          <a:bodyPr>
            <a:normAutofit/>
          </a:bodyPr>
          <a:lstStyle/>
          <a:p>
            <a:pPr lvl="1">
              <a:buFont typeface="Wingdings" panose="05000000000000000000" pitchFamily="2" charset="2"/>
              <a:buChar char="§"/>
            </a:pPr>
            <a:r>
              <a:rPr lang="en-US" sz="3200" dirty="0">
                <a:latin typeface="Century Gothic" panose="020B0502020202020204" pitchFamily="34" charset="0"/>
              </a:rPr>
              <a:t>The combination of open space, future streetscape, trail network and project landscaping results in compliance with the 20% open space requirement.</a:t>
            </a:r>
          </a:p>
          <a:p>
            <a:pPr marL="457200" lvl="1" indent="0">
              <a:buNone/>
            </a:pPr>
            <a:endParaRPr lang="en-US" sz="3200" dirty="0">
              <a:latin typeface="Century Gothic" panose="020B0502020202020204" pitchFamily="34" charset="0"/>
            </a:endParaRPr>
          </a:p>
          <a:p>
            <a:pPr lvl="1">
              <a:buFont typeface="Wingdings" panose="05000000000000000000" pitchFamily="2" charset="2"/>
              <a:buChar char="§"/>
            </a:pPr>
            <a:r>
              <a:rPr lang="en-US" sz="3200" dirty="0">
                <a:latin typeface="Century Gothic" panose="020B0502020202020204" pitchFamily="34" charset="0"/>
              </a:rPr>
              <a:t>Maintenance </a:t>
            </a:r>
          </a:p>
          <a:p>
            <a:pPr marL="457200" lvl="1" indent="0">
              <a:buNone/>
            </a:pPr>
            <a:endParaRPr lang="en-US" sz="2800" dirty="0">
              <a:latin typeface="Century Gothic" panose="020B0502020202020204" pitchFamily="34" charset="0"/>
            </a:endParaRPr>
          </a:p>
          <a:p>
            <a:pPr lvl="2">
              <a:buFont typeface="Wingdings" panose="05000000000000000000" pitchFamily="2" charset="2"/>
              <a:buChar char="§"/>
            </a:pPr>
            <a:endParaRPr lang="en-US" sz="2800" dirty="0">
              <a:latin typeface="Century Gothic" panose="020B0502020202020204" pitchFamily="34" charset="0"/>
            </a:endParaRPr>
          </a:p>
          <a:p>
            <a:pPr>
              <a:buFont typeface="Wingdings" panose="05000000000000000000" pitchFamily="2" charset="2"/>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132860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AB71-4D42-4740-B5BE-F78B4ABD007F}"/>
              </a:ext>
            </a:extLst>
          </p:cNvPr>
          <p:cNvSpPr>
            <a:spLocks noGrp="1"/>
          </p:cNvSpPr>
          <p:nvPr>
            <p:ph type="title"/>
          </p:nvPr>
        </p:nvSpPr>
        <p:spPr>
          <a:xfrm>
            <a:off x="244699" y="494341"/>
            <a:ext cx="11616743" cy="2295042"/>
          </a:xfrm>
        </p:spPr>
        <p:txBody>
          <a:bodyPr>
            <a:no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PDe</a:t>
            </a:r>
            <a:r>
              <a:rPr lang="en-US" sz="3200" b="1" dirty="0">
                <a:latin typeface="Century Gothic" panose="020B0502020202020204" pitchFamily="34" charset="0"/>
              </a:rPr>
              <a:t> – Adequacy of public services and utilities, traffic control, and light, air, recreation and visual enjoyment </a:t>
            </a:r>
          </a:p>
        </p:txBody>
      </p:sp>
      <p:sp>
        <p:nvSpPr>
          <p:cNvPr id="3" name="Content Placeholder 2">
            <a:extLst>
              <a:ext uri="{FF2B5EF4-FFF2-40B4-BE49-F238E27FC236}">
                <a16:creationId xmlns:a16="http://schemas.microsoft.com/office/drawing/2014/main" id="{09A5CB10-278B-40FE-8A70-B9B7C1C77337}"/>
              </a:ext>
            </a:extLst>
          </p:cNvPr>
          <p:cNvSpPr>
            <a:spLocks noGrp="1"/>
          </p:cNvSpPr>
          <p:nvPr>
            <p:ph idx="1"/>
          </p:nvPr>
        </p:nvSpPr>
        <p:spPr>
          <a:xfrm>
            <a:off x="287628" y="2687782"/>
            <a:ext cx="11616743" cy="2956502"/>
          </a:xfrm>
        </p:spPr>
        <p:txBody>
          <a:bodyPr>
            <a:normAutofit/>
          </a:bodyPr>
          <a:lstStyle/>
          <a:p>
            <a:pPr marL="682625" indent="-400050">
              <a:lnSpc>
                <a:spcPct val="100000"/>
              </a:lnSpc>
              <a:spcBef>
                <a:spcPts val="0"/>
              </a:spcBef>
              <a:buFont typeface="Wingdings" panose="05000000000000000000" pitchFamily="2" charset="2"/>
              <a:buChar char="§"/>
            </a:pPr>
            <a:r>
              <a:rPr lang="en-US" dirty="0">
                <a:latin typeface="Century Gothic" panose="020B0502020202020204" pitchFamily="34" charset="0"/>
              </a:rPr>
              <a:t>Infrastructure plan updated</a:t>
            </a:r>
          </a:p>
          <a:p>
            <a:pPr marL="282575" indent="0">
              <a:lnSpc>
                <a:spcPct val="100000"/>
              </a:lnSpc>
              <a:spcBef>
                <a:spcPts val="0"/>
              </a:spcBef>
              <a:buNone/>
            </a:pPr>
            <a:endParaRPr lang="en-US" dirty="0">
              <a:latin typeface="Century Gothic" panose="020B0502020202020204" pitchFamily="34" charset="0"/>
            </a:endParaRPr>
          </a:p>
          <a:p>
            <a:pPr marL="682625" indent="-400050">
              <a:lnSpc>
                <a:spcPct val="100000"/>
              </a:lnSpc>
              <a:spcBef>
                <a:spcPts val="0"/>
              </a:spcBef>
              <a:buFont typeface="Wingdings" panose="05000000000000000000" pitchFamily="2" charset="2"/>
              <a:buChar char="§"/>
            </a:pPr>
            <a:r>
              <a:rPr lang="en-US" dirty="0">
                <a:latin typeface="Century Gothic" panose="020B0502020202020204" pitchFamily="34" charset="0"/>
              </a:rPr>
              <a:t>Provides design standards ensuring access to light, air, recreation and visual enjoyment with community park and trail network</a:t>
            </a:r>
          </a:p>
          <a:p>
            <a:pPr marL="682625" indent="-400050">
              <a:lnSpc>
                <a:spcPct val="100000"/>
              </a:lnSpc>
              <a:spcBef>
                <a:spcPts val="0"/>
              </a:spcBef>
              <a:buNone/>
            </a:pPr>
            <a:endParaRPr lang="en-US" dirty="0">
              <a:latin typeface="Century Gothic" panose="020B0502020202020204" pitchFamily="34" charset="0"/>
            </a:endParaRP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71507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1B93-2D4A-4B61-81CF-61DF62A8A1B9}"/>
              </a:ext>
            </a:extLst>
          </p:cNvPr>
          <p:cNvSpPr>
            <a:spLocks noGrp="1"/>
          </p:cNvSpPr>
          <p:nvPr>
            <p:ph type="title"/>
          </p:nvPr>
        </p:nvSpPr>
        <p:spPr>
          <a:xfrm>
            <a:off x="167424" y="442367"/>
            <a:ext cx="11797048" cy="2188665"/>
          </a:xfrm>
        </p:spPr>
        <p:txBody>
          <a:bodyPr>
            <a:norm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PDf</a:t>
            </a:r>
            <a:r>
              <a:rPr lang="en-US" sz="3200" b="1" dirty="0">
                <a:latin typeface="Century Gothic" panose="020B0502020202020204" pitchFamily="34" charset="0"/>
              </a:rPr>
              <a:t> – Relationship of the planned unit development to the surrounding area</a:t>
            </a:r>
          </a:p>
        </p:txBody>
      </p:sp>
      <p:sp>
        <p:nvSpPr>
          <p:cNvPr id="3" name="Content Placeholder 2">
            <a:extLst>
              <a:ext uri="{FF2B5EF4-FFF2-40B4-BE49-F238E27FC236}">
                <a16:creationId xmlns:a16="http://schemas.microsoft.com/office/drawing/2014/main" id="{79540055-7322-4D08-BE74-7E1AE4E07003}"/>
              </a:ext>
            </a:extLst>
          </p:cNvPr>
          <p:cNvSpPr>
            <a:spLocks noGrp="1"/>
          </p:cNvSpPr>
          <p:nvPr>
            <p:ph idx="1"/>
          </p:nvPr>
        </p:nvSpPr>
        <p:spPr>
          <a:xfrm>
            <a:off x="219477" y="2402334"/>
            <a:ext cx="11692943" cy="2918966"/>
          </a:xfrm>
        </p:spPr>
        <p:txBody>
          <a:bodyPr>
            <a:normAutofit/>
          </a:bodyPr>
          <a:lstStyle/>
          <a:p>
            <a:pPr marL="682625" indent="-450850">
              <a:lnSpc>
                <a:spcPct val="100000"/>
              </a:lnSpc>
              <a:spcBef>
                <a:spcPts val="0"/>
              </a:spcBef>
              <a:buFont typeface="Wingdings" panose="05000000000000000000" pitchFamily="2" charset="2"/>
              <a:buChar char="§"/>
            </a:pPr>
            <a:r>
              <a:rPr lang="en-US" sz="3200" dirty="0">
                <a:latin typeface="Century Gothic" panose="020B0502020202020204" pitchFamily="34" charset="0"/>
              </a:rPr>
              <a:t>One of largest planned developments in Sparks and important to community’s future</a:t>
            </a:r>
          </a:p>
          <a:p>
            <a:pPr marL="682625" indent="-450850">
              <a:lnSpc>
                <a:spcPct val="100000"/>
              </a:lnSpc>
              <a:spcBef>
                <a:spcPts val="0"/>
              </a:spcBef>
              <a:buNone/>
            </a:pPr>
            <a:endParaRPr lang="en-US" sz="3200" dirty="0">
              <a:latin typeface="Century Gothic" panose="020B0502020202020204" pitchFamily="34" charset="0"/>
            </a:endParaRPr>
          </a:p>
          <a:p>
            <a:pPr marL="682625" indent="-450850">
              <a:lnSpc>
                <a:spcPct val="100000"/>
              </a:lnSpc>
              <a:spcBef>
                <a:spcPts val="0"/>
              </a:spcBef>
              <a:buFont typeface="Wingdings" panose="05000000000000000000" pitchFamily="2" charset="2"/>
              <a:buChar char="§"/>
            </a:pPr>
            <a:r>
              <a:rPr lang="en-US" sz="3200" dirty="0">
                <a:latin typeface="Century Gothic" panose="020B0502020202020204" pitchFamily="34" charset="0"/>
              </a:rPr>
              <a:t>Variety of housing options, retail and services (including medical), and employment opportunities</a:t>
            </a:r>
          </a:p>
        </p:txBody>
      </p:sp>
    </p:spTree>
    <p:extLst>
      <p:ext uri="{BB962C8B-B14F-4D97-AF65-F5344CB8AC3E}">
        <p14:creationId xmlns:p14="http://schemas.microsoft.com/office/powerpoint/2010/main" val="40578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AC61-B18C-4379-BEA7-3F88FA39D074}"/>
              </a:ext>
            </a:extLst>
          </p:cNvPr>
          <p:cNvSpPr>
            <a:spLocks noGrp="1"/>
          </p:cNvSpPr>
          <p:nvPr>
            <p:ph type="title"/>
          </p:nvPr>
        </p:nvSpPr>
        <p:spPr>
          <a:xfrm>
            <a:off x="317679" y="355600"/>
            <a:ext cx="11641428" cy="2291720"/>
          </a:xfrm>
        </p:spPr>
        <p:txBody>
          <a:bodyPr>
            <a:normAutofit/>
          </a:bodyPr>
          <a:lstStyle/>
          <a:p>
            <a:r>
              <a:rPr lang="en-US" sz="3200" b="1" dirty="0">
                <a:latin typeface="Century Gothic" panose="020B0502020202020204" pitchFamily="34" charset="0"/>
              </a:rPr>
              <a:t>Finding </a:t>
            </a:r>
            <a:r>
              <a:rPr lang="en-US" sz="3200" b="1" dirty="0" err="1">
                <a:latin typeface="Century Gothic" panose="020B0502020202020204" pitchFamily="34" charset="0"/>
              </a:rPr>
              <a:t>PDg</a:t>
            </a:r>
            <a:r>
              <a:rPr lang="en-US" sz="3200" b="1" dirty="0">
                <a:latin typeface="Century Gothic" panose="020B0502020202020204" pitchFamily="34" charset="0"/>
              </a:rPr>
              <a:t> – Protecting the integrity of the plan </a:t>
            </a:r>
          </a:p>
        </p:txBody>
      </p:sp>
      <p:sp>
        <p:nvSpPr>
          <p:cNvPr id="3" name="Content Placeholder 2">
            <a:extLst>
              <a:ext uri="{FF2B5EF4-FFF2-40B4-BE49-F238E27FC236}">
                <a16:creationId xmlns:a16="http://schemas.microsoft.com/office/drawing/2014/main" id="{B862AB82-9A88-48B7-8398-C00C2BC6C0E0}"/>
              </a:ext>
            </a:extLst>
          </p:cNvPr>
          <p:cNvSpPr>
            <a:spLocks noGrp="1"/>
          </p:cNvSpPr>
          <p:nvPr>
            <p:ph idx="1"/>
          </p:nvPr>
        </p:nvSpPr>
        <p:spPr>
          <a:xfrm>
            <a:off x="232893" y="2162985"/>
            <a:ext cx="11556642" cy="3868360"/>
          </a:xfrm>
        </p:spPr>
        <p:txBody>
          <a:bodyPr>
            <a:noAutofit/>
          </a:bodyPr>
          <a:lstStyle/>
          <a:p>
            <a:pPr marL="682625" indent="-450850">
              <a:lnSpc>
                <a:spcPct val="100000"/>
              </a:lnSpc>
              <a:spcBef>
                <a:spcPts val="0"/>
              </a:spcBef>
              <a:buFont typeface="Wingdings" panose="05000000000000000000" pitchFamily="2" charset="2"/>
              <a:buChar char="§"/>
            </a:pPr>
            <a:r>
              <a:rPr lang="en-US" sz="3200" dirty="0">
                <a:latin typeface="Century Gothic" panose="020B0502020202020204" pitchFamily="34" charset="0"/>
              </a:rPr>
              <a:t>Retains large majority of land uses and development standards </a:t>
            </a:r>
          </a:p>
          <a:p>
            <a:pPr marL="682625" indent="-450850">
              <a:lnSpc>
                <a:spcPct val="100000"/>
              </a:lnSpc>
              <a:spcBef>
                <a:spcPts val="0"/>
              </a:spcBef>
              <a:buFont typeface="Wingdings" panose="05000000000000000000" pitchFamily="2" charset="2"/>
              <a:buChar char="§"/>
            </a:pPr>
            <a:endParaRPr lang="en-US" sz="3200" dirty="0">
              <a:latin typeface="Century Gothic" panose="020B0502020202020204" pitchFamily="34" charset="0"/>
            </a:endParaRPr>
          </a:p>
          <a:p>
            <a:pPr marL="682625" indent="-450850">
              <a:lnSpc>
                <a:spcPct val="100000"/>
              </a:lnSpc>
              <a:spcBef>
                <a:spcPts val="0"/>
              </a:spcBef>
              <a:buFont typeface="Wingdings" panose="05000000000000000000" pitchFamily="2" charset="2"/>
              <a:buChar char="§"/>
            </a:pPr>
            <a:r>
              <a:rPr lang="en-US" sz="3200" dirty="0">
                <a:latin typeface="Century Gothic" panose="020B0502020202020204" pitchFamily="34" charset="0"/>
              </a:rPr>
              <a:t>Standards regulate character and development quality</a:t>
            </a:r>
          </a:p>
          <a:p>
            <a:pPr marL="682625" indent="-450850">
              <a:lnSpc>
                <a:spcPct val="100000"/>
              </a:lnSpc>
              <a:spcBef>
                <a:spcPts val="0"/>
              </a:spcBef>
              <a:buFont typeface="Wingdings" panose="05000000000000000000" pitchFamily="2" charset="2"/>
              <a:buChar char="§"/>
            </a:pPr>
            <a:endParaRPr lang="en-US" sz="3200" dirty="0">
              <a:latin typeface="Century Gothic" panose="020B0502020202020204" pitchFamily="34" charset="0"/>
            </a:endParaRPr>
          </a:p>
          <a:p>
            <a:pPr marL="682625" indent="-450850">
              <a:lnSpc>
                <a:spcPct val="100000"/>
              </a:lnSpc>
              <a:spcBef>
                <a:spcPts val="0"/>
              </a:spcBef>
              <a:buFont typeface="Wingdings" panose="05000000000000000000" pitchFamily="2" charset="2"/>
              <a:buChar char="§"/>
            </a:pPr>
            <a:r>
              <a:rPr lang="en-US" sz="3200" dirty="0">
                <a:latin typeface="Century Gothic" panose="020B0502020202020204" pitchFamily="34" charset="0"/>
              </a:rPr>
              <a:t>Provides for community facilities and utilities</a:t>
            </a:r>
          </a:p>
        </p:txBody>
      </p:sp>
    </p:spTree>
    <p:extLst>
      <p:ext uri="{BB962C8B-B14F-4D97-AF65-F5344CB8AC3E}">
        <p14:creationId xmlns:p14="http://schemas.microsoft.com/office/powerpoint/2010/main" val="394025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7C27D-95A9-48AA-A8BD-D860EDD4CD63}"/>
              </a:ext>
            </a:extLst>
          </p:cNvPr>
          <p:cNvSpPr txBox="1"/>
          <p:nvPr/>
        </p:nvSpPr>
        <p:spPr>
          <a:xfrm>
            <a:off x="287628" y="498798"/>
            <a:ext cx="11360240" cy="3046988"/>
          </a:xfrm>
          <a:prstGeom prst="rect">
            <a:avLst/>
          </a:prstGeom>
          <a:noFill/>
        </p:spPr>
        <p:txBody>
          <a:bodyPr wrap="square" rtlCol="0">
            <a:spAutoFit/>
          </a:bodyPr>
          <a:lstStyle/>
          <a:p>
            <a:pPr algn="ctr"/>
            <a:r>
              <a:rPr lang="en-US" sz="3600" b="1" dirty="0">
                <a:latin typeface="Century Gothic" panose="020B0502020202020204" pitchFamily="34" charset="0"/>
              </a:rPr>
              <a:t>RECOMMENDATION:</a:t>
            </a:r>
          </a:p>
          <a:p>
            <a:endParaRPr lang="en-US" sz="2800" b="1" dirty="0">
              <a:latin typeface="Century Gothic" panose="020B0502020202020204" pitchFamily="34" charset="0"/>
            </a:endParaRPr>
          </a:p>
          <a:p>
            <a:r>
              <a:rPr lang="en-US" sz="3200" b="1" dirty="0">
                <a:latin typeface="Century Gothic" panose="020B0502020202020204" pitchFamily="34" charset="0"/>
              </a:rPr>
              <a:t>Staff and Planning Commission believes all 7 findings can be made and recommends approval of the proposed amendments to the Tentative Handbook for the Kiley Ranch North Planned Development.</a:t>
            </a:r>
          </a:p>
        </p:txBody>
      </p:sp>
    </p:spTree>
    <p:extLst>
      <p:ext uri="{BB962C8B-B14F-4D97-AF65-F5344CB8AC3E}">
        <p14:creationId xmlns:p14="http://schemas.microsoft.com/office/powerpoint/2010/main" val="273698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30989-71DF-46CD-8D3C-62D05BE6F1F3}"/>
              </a:ext>
            </a:extLst>
          </p:cNvPr>
          <p:cNvSpPr txBox="1"/>
          <p:nvPr/>
        </p:nvSpPr>
        <p:spPr>
          <a:xfrm>
            <a:off x="475445" y="751344"/>
            <a:ext cx="11360240" cy="3539430"/>
          </a:xfrm>
          <a:prstGeom prst="rect">
            <a:avLst/>
          </a:prstGeom>
          <a:noFill/>
        </p:spPr>
        <p:txBody>
          <a:bodyPr wrap="square" rtlCol="0">
            <a:spAutoFit/>
          </a:bodyPr>
          <a:lstStyle/>
          <a:p>
            <a:pPr algn="ctr"/>
            <a:r>
              <a:rPr lang="en-US" sz="3600" b="1" dirty="0">
                <a:latin typeface="Century Gothic" panose="020B0502020202020204" pitchFamily="34" charset="0"/>
              </a:rPr>
              <a:t>RECOMMENDED MOTION:</a:t>
            </a:r>
          </a:p>
          <a:p>
            <a:endParaRPr lang="en-US" sz="2800" b="1" dirty="0">
              <a:latin typeface="Century Gothic" panose="020B0502020202020204" pitchFamily="34" charset="0"/>
            </a:endParaRPr>
          </a:p>
          <a:p>
            <a:r>
              <a:rPr lang="en-US" sz="3200" b="1" dirty="0">
                <a:latin typeface="Century Gothic" panose="020B0502020202020204" pitchFamily="34" charset="0"/>
              </a:rPr>
              <a:t>I move to approve the amendments to the Tentative Development Handbook for the Kiley Ranch North Planned Development associated with PCN18-0006, adopting Findings </a:t>
            </a:r>
            <a:r>
              <a:rPr lang="en-US" sz="3200" b="1" dirty="0" err="1">
                <a:latin typeface="Century Gothic" panose="020B0502020202020204" pitchFamily="34" charset="0"/>
              </a:rPr>
              <a:t>PDa</a:t>
            </a:r>
            <a:r>
              <a:rPr lang="en-US" sz="3200" b="1" dirty="0">
                <a:latin typeface="Century Gothic" panose="020B0502020202020204" pitchFamily="34" charset="0"/>
              </a:rPr>
              <a:t> through </a:t>
            </a:r>
            <a:r>
              <a:rPr lang="en-US" sz="3200" b="1" dirty="0" err="1">
                <a:latin typeface="Century Gothic" panose="020B0502020202020204" pitchFamily="34" charset="0"/>
              </a:rPr>
              <a:t>PDg</a:t>
            </a:r>
            <a:r>
              <a:rPr lang="en-US" sz="3200" b="1" dirty="0">
                <a:latin typeface="Century Gothic" panose="020B0502020202020204" pitchFamily="34" charset="0"/>
              </a:rPr>
              <a:t> and the facts supporting those findings as set forth in the staff report. </a:t>
            </a:r>
          </a:p>
        </p:txBody>
      </p:sp>
    </p:spTree>
    <p:extLst>
      <p:ext uri="{BB962C8B-B14F-4D97-AF65-F5344CB8AC3E}">
        <p14:creationId xmlns:p14="http://schemas.microsoft.com/office/powerpoint/2010/main" val="135109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A323FA-1D7B-495C-B8D8-0796140B0E37}"/>
              </a:ext>
            </a:extLst>
          </p:cNvPr>
          <p:cNvSpPr txBox="1"/>
          <p:nvPr/>
        </p:nvSpPr>
        <p:spPr>
          <a:xfrm>
            <a:off x="3779897" y="514098"/>
            <a:ext cx="3753395" cy="646331"/>
          </a:xfrm>
          <a:prstGeom prst="rect">
            <a:avLst/>
          </a:prstGeom>
          <a:noFill/>
        </p:spPr>
        <p:txBody>
          <a:bodyPr wrap="square" rtlCol="0">
            <a:spAutoFit/>
          </a:bodyPr>
          <a:lstStyle/>
          <a:p>
            <a:pPr algn="ctr"/>
            <a:r>
              <a:rPr lang="en-US" sz="3600" b="1" dirty="0">
                <a:latin typeface="Century Gothic" panose="020B0502020202020204" pitchFamily="34" charset="0"/>
              </a:rPr>
              <a:t>BACKGROUND </a:t>
            </a:r>
          </a:p>
        </p:txBody>
      </p:sp>
      <p:sp>
        <p:nvSpPr>
          <p:cNvPr id="3" name="Rectangle 2">
            <a:extLst>
              <a:ext uri="{FF2B5EF4-FFF2-40B4-BE49-F238E27FC236}">
                <a16:creationId xmlns:a16="http://schemas.microsoft.com/office/drawing/2014/main" id="{8CFAD22A-71AF-40E6-981F-178F07665989}"/>
              </a:ext>
            </a:extLst>
          </p:cNvPr>
          <p:cNvSpPr/>
          <p:nvPr/>
        </p:nvSpPr>
        <p:spPr>
          <a:xfrm>
            <a:off x="1782618" y="1244590"/>
            <a:ext cx="8496299" cy="6329233"/>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3200" dirty="0">
                <a:latin typeface="Century Gothic" panose="020B0502020202020204" pitchFamily="34" charset="0"/>
                <a:ea typeface="Calibri" panose="020F0502020204030204" pitchFamily="34" charset="0"/>
                <a:cs typeface="Times New Roman" panose="02020603050405020304" pitchFamily="18" charset="0"/>
              </a:rPr>
              <a:t>2004 </a:t>
            </a:r>
            <a:r>
              <a:rPr lang="en-US" sz="3200" dirty="0">
                <a:latin typeface="Century Gothic" panose="020B0502020202020204" pitchFamily="34" charset="0"/>
              </a:rPr>
              <a:t>–</a:t>
            </a:r>
            <a:r>
              <a:rPr lang="en-US" sz="3200" dirty="0">
                <a:latin typeface="Century Gothic" panose="020B0502020202020204" pitchFamily="34" charset="0"/>
                <a:ea typeface="Calibri" panose="020F0502020204030204" pitchFamily="34" charset="0"/>
                <a:cs typeface="Times New Roman" panose="02020603050405020304" pitchFamily="18" charset="0"/>
              </a:rPr>
              <a:t> Original tentative handbook approved</a:t>
            </a:r>
          </a:p>
          <a:p>
            <a:pPr marL="342900" marR="0" lvl="0" indent="-342900">
              <a:lnSpc>
                <a:spcPct val="107000"/>
              </a:lnSpc>
              <a:spcBef>
                <a:spcPts val="0"/>
              </a:spcBef>
              <a:spcAft>
                <a:spcPts val="0"/>
              </a:spcAft>
              <a:buFont typeface="Wingdings" panose="05000000000000000000" pitchFamily="2" charset="2"/>
              <a:buChar char=""/>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3200" dirty="0">
                <a:latin typeface="Century Gothic" panose="020B0502020202020204" pitchFamily="34" charset="0"/>
              </a:rPr>
              <a:t>2016 – Tentative handbook amendment approved </a:t>
            </a:r>
          </a:p>
          <a:p>
            <a:pPr marL="342900" marR="0" lvl="0" indent="-342900">
              <a:lnSpc>
                <a:spcPct val="107000"/>
              </a:lnSpc>
              <a:spcBef>
                <a:spcPts val="0"/>
              </a:spcBef>
              <a:spcAft>
                <a:spcPts val="0"/>
              </a:spcAft>
              <a:buFont typeface="Wingdings" panose="05000000000000000000" pitchFamily="2" charset="2"/>
              <a:buChar char=""/>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3200" dirty="0">
                <a:latin typeface="Century Gothic" panose="020B0502020202020204" pitchFamily="34" charset="0"/>
                <a:ea typeface="Times New Roman" panose="02020603050405020304" pitchFamily="18" charset="0"/>
                <a:cs typeface="Times New Roman" panose="02020603050405020304" pitchFamily="18" charset="0"/>
              </a:rPr>
              <a:t>January 2019 </a:t>
            </a:r>
            <a:r>
              <a:rPr lang="en-US" sz="3200" dirty="0">
                <a:latin typeface="Century Gothic" panose="020B0502020202020204" pitchFamily="34" charset="0"/>
              </a:rPr>
              <a:t>–</a:t>
            </a:r>
            <a:r>
              <a:rPr lang="en-US" sz="3200" dirty="0">
                <a:latin typeface="Century Gothic" panose="020B0502020202020204" pitchFamily="34" charset="0"/>
                <a:ea typeface="Times New Roman" panose="02020603050405020304" pitchFamily="18" charset="0"/>
                <a:cs typeface="Times New Roman" panose="02020603050405020304" pitchFamily="18" charset="0"/>
              </a:rPr>
              <a:t> Comprehensive Plan amendment for KRN certified by City Council</a:t>
            </a:r>
            <a:endParaRPr lang="en-US" sz="3200" dirty="0">
              <a:latin typeface="Century Gothic" panose="020B0502020202020204" pitchFamily="34" charset="0"/>
            </a:endParaRPr>
          </a:p>
          <a:p>
            <a:pPr marR="0" lvl="0">
              <a:lnSpc>
                <a:spcPct val="107000"/>
              </a:lnSpc>
              <a:spcBef>
                <a:spcPts val="0"/>
              </a:spcBef>
              <a:spcAft>
                <a:spcPts val="0"/>
              </a:spcAft>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3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48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04A964-A686-4C0D-B29A-AADD73AABD44}"/>
              </a:ext>
            </a:extLst>
          </p:cNvPr>
          <p:cNvSpPr txBox="1"/>
          <p:nvPr/>
        </p:nvSpPr>
        <p:spPr>
          <a:xfrm>
            <a:off x="1933575" y="90935"/>
            <a:ext cx="8324849" cy="1200329"/>
          </a:xfrm>
          <a:prstGeom prst="rect">
            <a:avLst/>
          </a:prstGeom>
          <a:noFill/>
        </p:spPr>
        <p:txBody>
          <a:bodyPr wrap="square" rtlCol="0">
            <a:spAutoFit/>
          </a:bodyPr>
          <a:lstStyle/>
          <a:p>
            <a:pPr algn="ctr"/>
            <a:r>
              <a:rPr lang="en-US" sz="3600" b="1" dirty="0">
                <a:latin typeface="Century Gothic" panose="020B0502020202020204" pitchFamily="34" charset="0"/>
              </a:rPr>
              <a:t>PROPOSED CHANGES TO APPROVED TENTATIVE HANDBOOK</a:t>
            </a:r>
          </a:p>
        </p:txBody>
      </p:sp>
      <p:sp>
        <p:nvSpPr>
          <p:cNvPr id="3" name="Rectangle 2">
            <a:extLst>
              <a:ext uri="{FF2B5EF4-FFF2-40B4-BE49-F238E27FC236}">
                <a16:creationId xmlns:a16="http://schemas.microsoft.com/office/drawing/2014/main" id="{A5EF57FB-2F08-4B56-B9B3-7A3D02F44D3B}"/>
              </a:ext>
            </a:extLst>
          </p:cNvPr>
          <p:cNvSpPr/>
          <p:nvPr/>
        </p:nvSpPr>
        <p:spPr>
          <a:xfrm>
            <a:off x="1933575" y="1448282"/>
            <a:ext cx="7696777" cy="6134564"/>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r>
              <a:rPr lang="en-US" sz="3200" dirty="0">
                <a:latin typeface="Century Gothic" panose="020B0502020202020204" pitchFamily="34" charset="0"/>
                <a:ea typeface="Times New Roman" panose="02020603050405020304" pitchFamily="18" charset="0"/>
                <a:cs typeface="Times New Roman" panose="02020603050405020304" pitchFamily="18" charset="0"/>
              </a:rPr>
              <a:t>Land Use Map</a:t>
            </a:r>
          </a:p>
          <a:p>
            <a:pPr marR="0" lvl="0">
              <a:lnSpc>
                <a:spcPct val="107000"/>
              </a:lnSpc>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r>
              <a:rPr lang="en-US" sz="3200" dirty="0">
                <a:effectLst/>
                <a:latin typeface="Century Gothic" panose="020B0502020202020204" pitchFamily="34" charset="0"/>
                <a:ea typeface="Calibri" panose="020F0502020204030204" pitchFamily="34" charset="0"/>
                <a:cs typeface="Times New Roman" panose="02020603050405020304" pitchFamily="18" charset="0"/>
              </a:rPr>
              <a:t>Floor Area Ratios (FAR)</a:t>
            </a: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r>
              <a:rPr lang="en-US" sz="3200" dirty="0">
                <a:effectLst/>
                <a:latin typeface="Century Gothic" panose="020B0502020202020204" pitchFamily="34" charset="0"/>
                <a:ea typeface="Calibri" panose="020F0502020204030204" pitchFamily="34" charset="0"/>
                <a:cs typeface="Times New Roman" panose="02020603050405020304" pitchFamily="18" charset="0"/>
              </a:rPr>
              <a:t>Add Warehousing and Distribution as a permitted use in Business Park designation</a:t>
            </a: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endParaRPr lang="en-US" sz="32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r>
              <a:rPr lang="en-US" sz="3200" dirty="0">
                <a:effectLst/>
                <a:latin typeface="Century Gothic" panose="020B0502020202020204" pitchFamily="34" charset="0"/>
                <a:ea typeface="Calibri" panose="020F0502020204030204" pitchFamily="34" charset="0"/>
                <a:cs typeface="Times New Roman" panose="02020603050405020304" pitchFamily="18" charset="0"/>
              </a:rPr>
              <a:t>Update the street network and infrastructure maps </a:t>
            </a: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endParaRPr lang="en-US" sz="2400" b="1"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685800" algn="l"/>
                <a:tab pos="-457200" algn="l"/>
                <a:tab pos="457200" algn="l"/>
                <a:tab pos="914400" algn="l"/>
                <a:tab pos="1371600" algn="l"/>
                <a:tab pos="2057400" algn="l"/>
                <a:tab pos="2926080" algn="l"/>
                <a:tab pos="3200400" algn="l"/>
                <a:tab pos="3931920" algn="l"/>
                <a:tab pos="4572000" algn="l"/>
              </a:tabLs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05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D94A-34C7-4EA7-899E-950FDACC7350}"/>
              </a:ext>
            </a:extLst>
          </p:cNvPr>
          <p:cNvSpPr>
            <a:spLocks noGrp="1"/>
          </p:cNvSpPr>
          <p:nvPr>
            <p:ph type="ctrTitle"/>
          </p:nvPr>
        </p:nvSpPr>
        <p:spPr/>
        <p:txBody>
          <a:bodyPr/>
          <a:lstStyle/>
          <a:p>
            <a:r>
              <a:rPr lang="en-US" b="1" dirty="0">
                <a:latin typeface="Century Gothic" panose="020B0502020202020204" pitchFamily="34" charset="0"/>
              </a:rPr>
              <a:t>LAND USE</a:t>
            </a:r>
          </a:p>
        </p:txBody>
      </p:sp>
    </p:spTree>
    <p:extLst>
      <p:ext uri="{BB962C8B-B14F-4D97-AF65-F5344CB8AC3E}">
        <p14:creationId xmlns:p14="http://schemas.microsoft.com/office/powerpoint/2010/main" val="130242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B66FE4-1F6F-4A2B-8DDF-E0AE6C597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245" y="100012"/>
            <a:ext cx="5144799" cy="6657975"/>
          </a:xfrm>
          <a:prstGeom prst="rect">
            <a:avLst/>
          </a:prstGeom>
        </p:spPr>
      </p:pic>
      <p:sp>
        <p:nvSpPr>
          <p:cNvPr id="4" name="TextBox 3">
            <a:extLst>
              <a:ext uri="{FF2B5EF4-FFF2-40B4-BE49-F238E27FC236}">
                <a16:creationId xmlns:a16="http://schemas.microsoft.com/office/drawing/2014/main" id="{654E9C82-E636-4322-A596-1255E22495AC}"/>
              </a:ext>
            </a:extLst>
          </p:cNvPr>
          <p:cNvSpPr txBox="1"/>
          <p:nvPr/>
        </p:nvSpPr>
        <p:spPr>
          <a:xfrm>
            <a:off x="6910689" y="204786"/>
            <a:ext cx="4275909" cy="584775"/>
          </a:xfrm>
          <a:prstGeom prst="rect">
            <a:avLst/>
          </a:prstGeom>
          <a:noFill/>
        </p:spPr>
        <p:txBody>
          <a:bodyPr wrap="square" rtlCol="0">
            <a:spAutoFit/>
          </a:bodyPr>
          <a:lstStyle/>
          <a:p>
            <a:r>
              <a:rPr lang="en-US" sz="3200" b="1" dirty="0"/>
              <a:t>Proposed Land Use Plan</a:t>
            </a:r>
          </a:p>
        </p:txBody>
      </p:sp>
      <p:pic>
        <p:nvPicPr>
          <p:cNvPr id="5" name="Picture 4">
            <a:extLst>
              <a:ext uri="{FF2B5EF4-FFF2-40B4-BE49-F238E27FC236}">
                <a16:creationId xmlns:a16="http://schemas.microsoft.com/office/drawing/2014/main" id="{0F2A8B02-F3B6-4B6D-8EB8-DDAD506FB4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5618" y="100012"/>
            <a:ext cx="5144799" cy="6657975"/>
          </a:xfrm>
          <a:prstGeom prst="rect">
            <a:avLst/>
          </a:prstGeom>
        </p:spPr>
      </p:pic>
      <p:sp>
        <p:nvSpPr>
          <p:cNvPr id="6" name="TextBox 5">
            <a:extLst>
              <a:ext uri="{FF2B5EF4-FFF2-40B4-BE49-F238E27FC236}">
                <a16:creationId xmlns:a16="http://schemas.microsoft.com/office/drawing/2014/main" id="{BE0273AB-6628-4C61-B870-4ACB7A9D620F}"/>
              </a:ext>
            </a:extLst>
          </p:cNvPr>
          <p:cNvSpPr txBox="1"/>
          <p:nvPr/>
        </p:nvSpPr>
        <p:spPr>
          <a:xfrm>
            <a:off x="1089832" y="204787"/>
            <a:ext cx="4696369" cy="584775"/>
          </a:xfrm>
          <a:prstGeom prst="rect">
            <a:avLst/>
          </a:prstGeom>
          <a:noFill/>
        </p:spPr>
        <p:txBody>
          <a:bodyPr wrap="square" rtlCol="0">
            <a:spAutoFit/>
          </a:bodyPr>
          <a:lstStyle/>
          <a:p>
            <a:r>
              <a:rPr lang="en-US" sz="3200" b="1" dirty="0"/>
              <a:t>Approved Land Use Plan </a:t>
            </a:r>
          </a:p>
        </p:txBody>
      </p:sp>
    </p:spTree>
    <p:extLst>
      <p:ext uri="{BB962C8B-B14F-4D97-AF65-F5344CB8AC3E}">
        <p14:creationId xmlns:p14="http://schemas.microsoft.com/office/powerpoint/2010/main" val="425692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EF9FFD-F423-402E-8F98-4C6B3775D79B}"/>
              </a:ext>
            </a:extLst>
          </p:cNvPr>
          <p:cNvGraphicFramePr>
            <a:graphicFrameLocks noGrp="1"/>
          </p:cNvGraphicFramePr>
          <p:nvPr>
            <p:extLst>
              <p:ext uri="{D42A27DB-BD31-4B8C-83A1-F6EECF244321}">
                <p14:modId xmlns:p14="http://schemas.microsoft.com/office/powerpoint/2010/main" val="2373887505"/>
              </p:ext>
            </p:extLst>
          </p:nvPr>
        </p:nvGraphicFramePr>
        <p:xfrm>
          <a:off x="1249521" y="51515"/>
          <a:ext cx="9465703" cy="6735653"/>
        </p:xfrm>
        <a:graphic>
          <a:graphicData uri="http://schemas.openxmlformats.org/drawingml/2006/table">
            <a:tbl>
              <a:tblPr firstRow="1" firstCol="1" bandRow="1">
                <a:tableStyleId>{5C22544A-7EE6-4342-B048-85BDC9FD1C3A}</a:tableStyleId>
              </a:tblPr>
              <a:tblGrid>
                <a:gridCol w="2624207">
                  <a:extLst>
                    <a:ext uri="{9D8B030D-6E8A-4147-A177-3AD203B41FA5}">
                      <a16:colId xmlns:a16="http://schemas.microsoft.com/office/drawing/2014/main" val="3201088047"/>
                    </a:ext>
                  </a:extLst>
                </a:gridCol>
                <a:gridCol w="808657">
                  <a:extLst>
                    <a:ext uri="{9D8B030D-6E8A-4147-A177-3AD203B41FA5}">
                      <a16:colId xmlns:a16="http://schemas.microsoft.com/office/drawing/2014/main" val="1390219858"/>
                    </a:ext>
                  </a:extLst>
                </a:gridCol>
                <a:gridCol w="2358830">
                  <a:extLst>
                    <a:ext uri="{9D8B030D-6E8A-4147-A177-3AD203B41FA5}">
                      <a16:colId xmlns:a16="http://schemas.microsoft.com/office/drawing/2014/main" val="345489895"/>
                    </a:ext>
                  </a:extLst>
                </a:gridCol>
                <a:gridCol w="2359818">
                  <a:extLst>
                    <a:ext uri="{9D8B030D-6E8A-4147-A177-3AD203B41FA5}">
                      <a16:colId xmlns:a16="http://schemas.microsoft.com/office/drawing/2014/main" val="701751647"/>
                    </a:ext>
                  </a:extLst>
                </a:gridCol>
                <a:gridCol w="1314191">
                  <a:extLst>
                    <a:ext uri="{9D8B030D-6E8A-4147-A177-3AD203B41FA5}">
                      <a16:colId xmlns:a16="http://schemas.microsoft.com/office/drawing/2014/main" val="57881315"/>
                    </a:ext>
                  </a:extLst>
                </a:gridCol>
              </a:tblGrid>
              <a:tr h="1719741">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Land Use Designation </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900" dirty="0">
                          <a:effectLst/>
                        </a:rPr>
                        <a:t> </a:t>
                      </a:r>
                      <a:endParaRPr lang="en-US" sz="8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Approved Land Use Designation</a:t>
                      </a:r>
                    </a:p>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Proposed Land Use Designation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Change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013857493"/>
                  </a:ext>
                </a:extLst>
              </a:tr>
              <a:tr h="35827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Residential Uses</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5827851"/>
                  </a:ext>
                </a:extLst>
              </a:tr>
              <a:tr h="107483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Low Medium Residential (4.0 to 7.9 du/ac)</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LMR</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182.7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171.2</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-11.5 </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(-6.3%)</a:t>
                      </a:r>
                    </a:p>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 </a:t>
                      </a:r>
                      <a:endParaRPr lang="en-US" sz="2000" dirty="0">
                        <a:solidFill>
                          <a:srgbClr val="FF0000"/>
                        </a:solidFill>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801786111"/>
                  </a:ext>
                </a:extLst>
              </a:tr>
              <a:tr h="71655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Medium Residential (6.0 to 11.9 du/ac)</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MR</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60.37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60.37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0</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630562567"/>
                  </a:ext>
                </a:extLst>
              </a:tr>
              <a:tr h="71655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Medium-High (12 to 17.9 du/ac)</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MHR</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48.08</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68.74</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20.66</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(42.3%)</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136850890"/>
                  </a:ext>
                </a:extLst>
              </a:tr>
              <a:tr h="71655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High (18 to 23.9 du/ac)</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HR</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42.89</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37.97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-4.9</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solidFill>
                            <a:srgbClr val="FF0000"/>
                          </a:solidFill>
                          <a:effectLst/>
                        </a:rPr>
                        <a:t>(-11.4%)</a:t>
                      </a:r>
                      <a:endParaRPr lang="en-US" sz="2000" dirty="0">
                        <a:solidFill>
                          <a:srgbClr val="FF0000"/>
                        </a:solidFill>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718546592"/>
                  </a:ext>
                </a:extLst>
              </a:tr>
              <a:tr h="716559">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Mixed Use (5.0 to 23.9 du/ac)</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MU</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20.47</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36.45</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15.98</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(78%)</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457040858"/>
                  </a:ext>
                </a:extLst>
              </a:tr>
              <a:tr h="716559">
                <a:tc>
                  <a:txBody>
                    <a:bodyPr/>
                    <a:lstStyle/>
                    <a:p>
                      <a:pPr marL="22860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Total Residential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354.5</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374.7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20.17</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(5.7%)</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3787813136"/>
                  </a:ext>
                </a:extLst>
              </a:tr>
            </a:tbl>
          </a:graphicData>
        </a:graphic>
      </p:graphicFrame>
    </p:spTree>
    <p:extLst>
      <p:ext uri="{BB962C8B-B14F-4D97-AF65-F5344CB8AC3E}">
        <p14:creationId xmlns:p14="http://schemas.microsoft.com/office/powerpoint/2010/main" val="90772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28B250D-9F05-4A3C-94C1-4B2F067CE2BB}"/>
              </a:ext>
            </a:extLst>
          </p:cNvPr>
          <p:cNvGraphicFramePr>
            <a:graphicFrameLocks/>
          </p:cNvGraphicFramePr>
          <p:nvPr>
            <p:extLst>
              <p:ext uri="{D42A27DB-BD31-4B8C-83A1-F6EECF244321}">
                <p14:modId xmlns:p14="http://schemas.microsoft.com/office/powerpoint/2010/main" val="2547932782"/>
              </p:ext>
            </p:extLst>
          </p:nvPr>
        </p:nvGraphicFramePr>
        <p:xfrm>
          <a:off x="720436" y="422563"/>
          <a:ext cx="10751127" cy="6144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65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B35A29-79DD-405B-B3C7-1B72E37D959B}"/>
              </a:ext>
            </a:extLst>
          </p:cNvPr>
          <p:cNvGraphicFramePr>
            <a:graphicFrameLocks noGrp="1"/>
          </p:cNvGraphicFramePr>
          <p:nvPr>
            <p:extLst>
              <p:ext uri="{D42A27DB-BD31-4B8C-83A1-F6EECF244321}">
                <p14:modId xmlns:p14="http://schemas.microsoft.com/office/powerpoint/2010/main" val="915296493"/>
              </p:ext>
            </p:extLst>
          </p:nvPr>
        </p:nvGraphicFramePr>
        <p:xfrm>
          <a:off x="1247237" y="64395"/>
          <a:ext cx="9738442" cy="6697015"/>
        </p:xfrm>
        <a:graphic>
          <a:graphicData uri="http://schemas.openxmlformats.org/drawingml/2006/table">
            <a:tbl>
              <a:tblPr firstRow="1" firstCol="1" bandRow="1">
                <a:tableStyleId>{5C22544A-7EE6-4342-B048-85BDC9FD1C3A}</a:tableStyleId>
              </a:tblPr>
              <a:tblGrid>
                <a:gridCol w="2017569">
                  <a:extLst>
                    <a:ext uri="{9D8B030D-6E8A-4147-A177-3AD203B41FA5}">
                      <a16:colId xmlns:a16="http://schemas.microsoft.com/office/drawing/2014/main" val="3538593329"/>
                    </a:ext>
                  </a:extLst>
                </a:gridCol>
                <a:gridCol w="641682">
                  <a:extLst>
                    <a:ext uri="{9D8B030D-6E8A-4147-A177-3AD203B41FA5}">
                      <a16:colId xmlns:a16="http://schemas.microsoft.com/office/drawing/2014/main" val="1907949828"/>
                    </a:ext>
                  </a:extLst>
                </a:gridCol>
                <a:gridCol w="1805195">
                  <a:extLst>
                    <a:ext uri="{9D8B030D-6E8A-4147-A177-3AD203B41FA5}">
                      <a16:colId xmlns:a16="http://schemas.microsoft.com/office/drawing/2014/main" val="1629055742"/>
                    </a:ext>
                  </a:extLst>
                </a:gridCol>
                <a:gridCol w="1775800">
                  <a:extLst>
                    <a:ext uri="{9D8B030D-6E8A-4147-A177-3AD203B41FA5}">
                      <a16:colId xmlns:a16="http://schemas.microsoft.com/office/drawing/2014/main" val="2598101620"/>
                    </a:ext>
                  </a:extLst>
                </a:gridCol>
                <a:gridCol w="3498196">
                  <a:extLst>
                    <a:ext uri="{9D8B030D-6E8A-4147-A177-3AD203B41FA5}">
                      <a16:colId xmlns:a16="http://schemas.microsoft.com/office/drawing/2014/main" val="1023800696"/>
                    </a:ext>
                  </a:extLst>
                </a:gridCol>
              </a:tblGrid>
              <a:tr h="1994573">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Land Use Designation </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 </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Approved Land Use Designation</a:t>
                      </a:r>
                    </a:p>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Proposed Land Use Designation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Change (gross acres)</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152119648"/>
                  </a:ext>
                </a:extLst>
              </a:tr>
              <a:tr h="856842">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Non-Residential Uses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1022145318"/>
                  </a:ext>
                </a:extLst>
              </a:tr>
              <a:tr h="997286">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Mixed-Use (formerly Village Center)</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MU</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25.93</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32.59</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6.66</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(25.7%)</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556123607"/>
                  </a:ext>
                </a:extLst>
              </a:tr>
              <a:tr h="94943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Arterial Commercial </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a:effectLst/>
                        </a:rPr>
                        <a:t>AC</a:t>
                      </a:r>
                      <a:endParaRPr lang="en-US" sz="24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33.17</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42.06</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8.89</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(26.8%)</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90105396"/>
                  </a:ext>
                </a:extLst>
              </a:tr>
              <a:tr h="94943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dirty="0">
                          <a:effectLst/>
                        </a:rPr>
                        <a:t>Community Commercial </a:t>
                      </a:r>
                      <a:endParaRPr lang="en-US" sz="20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a:effectLst/>
                        </a:rPr>
                        <a:t>CC</a:t>
                      </a:r>
                      <a:endParaRPr lang="en-US" sz="24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97.81</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85.69</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solidFill>
                            <a:srgbClr val="FF0000"/>
                          </a:solidFill>
                          <a:effectLst/>
                        </a:rPr>
                        <a:t>-12.1</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solidFill>
                            <a:srgbClr val="FF0000"/>
                          </a:solidFill>
                          <a:effectLst/>
                        </a:rPr>
                        <a:t>(-12.4%)</a:t>
                      </a:r>
                      <a:endParaRPr lang="en-US" sz="2400" dirty="0">
                        <a:solidFill>
                          <a:srgbClr val="FF0000"/>
                        </a:solidFill>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166988976"/>
                  </a:ext>
                </a:extLst>
              </a:tr>
              <a:tr h="949438">
                <a:tc>
                  <a:txBody>
                    <a:bodyPr/>
                    <a:lstStyle/>
                    <a:p>
                      <a:pPr marL="0" marR="0">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000">
                          <a:effectLst/>
                        </a:rPr>
                        <a:t>Business Park</a:t>
                      </a:r>
                      <a:endParaRPr lang="en-US" sz="20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a:effectLst/>
                        </a:rPr>
                        <a:t>BP</a:t>
                      </a:r>
                      <a:endParaRPr lang="en-US" sz="24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a:effectLst/>
                        </a:rPr>
                        <a:t>128.9</a:t>
                      </a:r>
                      <a:endParaRPr lang="en-US" sz="240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effectLst/>
                        </a:rPr>
                        <a:t>82.4</a:t>
                      </a:r>
                      <a:endParaRPr lang="en-US" sz="2400" dirty="0">
                        <a:effectLst/>
                        <a:latin typeface="Courier"/>
                        <a:ea typeface="Times New Roman" panose="02020603050405020304" pitchFamily="18" charset="0"/>
                        <a:cs typeface="Times New Roman" panose="02020603050405020304" pitchFamily="18" charset="0"/>
                      </a:endParaRPr>
                    </a:p>
                  </a:txBody>
                  <a:tcPr marL="45750" marR="45750" marT="0" marB="0"/>
                </a:tc>
                <a:tc>
                  <a:txBody>
                    <a:bodyPr/>
                    <a:lstStyle/>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solidFill>
                            <a:srgbClr val="FF0000"/>
                          </a:solidFill>
                          <a:effectLst/>
                        </a:rPr>
                        <a:t>-46.5</a:t>
                      </a:r>
                    </a:p>
                    <a:p>
                      <a:pPr marL="0" marR="0" algn="ctr">
                        <a:spcBef>
                          <a:spcPts val="0"/>
                        </a:spcBef>
                        <a:spcAft>
                          <a:spcPts val="0"/>
                        </a:spcAft>
                        <a:tabLst>
                          <a:tab pos="-685800" algn="l"/>
                          <a:tab pos="-457200" algn="l"/>
                          <a:tab pos="457200" algn="l"/>
                          <a:tab pos="914400" algn="l"/>
                          <a:tab pos="1371600" algn="l"/>
                          <a:tab pos="2057400" algn="l"/>
                          <a:tab pos="2926080" algn="l"/>
                          <a:tab pos="3200400" algn="l"/>
                          <a:tab pos="3931920" algn="l"/>
                          <a:tab pos="4572000" algn="l"/>
                        </a:tabLst>
                      </a:pPr>
                      <a:r>
                        <a:rPr lang="en-US" sz="2400" dirty="0">
                          <a:solidFill>
                            <a:srgbClr val="FF0000"/>
                          </a:solidFill>
                          <a:effectLst/>
                        </a:rPr>
                        <a:t>(-36.1%)</a:t>
                      </a:r>
                      <a:endParaRPr lang="en-US" sz="2400" dirty="0">
                        <a:solidFill>
                          <a:srgbClr val="FF0000"/>
                        </a:solidFill>
                        <a:effectLst/>
                        <a:latin typeface="Courier"/>
                        <a:ea typeface="Times New Roman" panose="02020603050405020304" pitchFamily="18" charset="0"/>
                        <a:cs typeface="Times New Roman" panose="02020603050405020304" pitchFamily="18" charset="0"/>
                      </a:endParaRPr>
                    </a:p>
                  </a:txBody>
                  <a:tcPr marL="45750" marR="45750" marT="0" marB="0"/>
                </a:tc>
                <a:extLst>
                  <a:ext uri="{0D108BD9-81ED-4DB2-BD59-A6C34878D82A}">
                    <a16:rowId xmlns:a16="http://schemas.microsoft.com/office/drawing/2014/main" val="2906306304"/>
                  </a:ext>
                </a:extLst>
              </a:tr>
            </a:tbl>
          </a:graphicData>
        </a:graphic>
      </p:graphicFrame>
    </p:spTree>
    <p:extLst>
      <p:ext uri="{BB962C8B-B14F-4D97-AF65-F5344CB8AC3E}">
        <p14:creationId xmlns:p14="http://schemas.microsoft.com/office/powerpoint/2010/main" val="1343102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993</Words>
  <Application>Microsoft Office PowerPoint</Application>
  <PresentationFormat>Widescreen</PresentationFormat>
  <Paragraphs>271</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Gothic</vt:lpstr>
      <vt:lpstr>Courier</vt:lpstr>
      <vt:lpstr>Wingdings</vt:lpstr>
      <vt:lpstr>Office Theme</vt:lpstr>
      <vt:lpstr>Proposed Tentative Handbook Amendment    Kiley Ranch North Planned Development</vt:lpstr>
      <vt:lpstr>PowerPoint Presentation</vt:lpstr>
      <vt:lpstr>PowerPoint Presentation</vt:lpstr>
      <vt:lpstr>PowerPoint Presentation</vt:lpstr>
      <vt:lpstr>LAND USE</vt:lpstr>
      <vt:lpstr>PowerPoint Presentation</vt:lpstr>
      <vt:lpstr>PowerPoint Presentation</vt:lpstr>
      <vt:lpstr>PowerPoint Presentation</vt:lpstr>
      <vt:lpstr>PowerPoint Presentation</vt:lpstr>
      <vt:lpstr>PowerPoint Presentation</vt:lpstr>
      <vt:lpstr>FLOOR AREA RATIO </vt:lpstr>
      <vt:lpstr>PowerPoint Presentation</vt:lpstr>
      <vt:lpstr>ADDITION OF WAREHOUSING AND DISTRIBUTION USE (IN BUSINESS PARK LAND USE DESIGNATION)</vt:lpstr>
      <vt:lpstr>FISCAL IMPACT ANALYSIS (FIA)</vt:lpstr>
      <vt:lpstr>JOB-TO-HOUSING BALANCE</vt:lpstr>
      <vt:lpstr>PLANNED DEVELOPMENT FINDINGS</vt:lpstr>
      <vt:lpstr>Finding PDa –Consistency with statement of objectives in planned unit development. </vt:lpstr>
      <vt:lpstr>Finding PDb – Whether changes to zoning regulations are in the public interest</vt:lpstr>
      <vt:lpstr>Finding PDc – Ratio of residential to nonresidential uses</vt:lpstr>
      <vt:lpstr>Finding PDd – Adequacy of common open space</vt:lpstr>
      <vt:lpstr>Finding PDe – Adequacy of public services and utilities, traffic control, and light, air, recreation and visual enjoyment </vt:lpstr>
      <vt:lpstr>Finding PDf – Relationship of the planned unit development to the surrounding area</vt:lpstr>
      <vt:lpstr>Finding PDg – Protecting the integrity of the plan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Kiley Ranch North Proposed Tentative Handbook Amendment</dc:title>
  <dc:creator>Karen Melby</dc:creator>
  <cp:lastModifiedBy>Melby, Karen</cp:lastModifiedBy>
  <cp:revision>156</cp:revision>
  <cp:lastPrinted>2019-10-03T22:50:15Z</cp:lastPrinted>
  <dcterms:created xsi:type="dcterms:W3CDTF">2019-09-30T21:11:45Z</dcterms:created>
  <dcterms:modified xsi:type="dcterms:W3CDTF">2019-11-04T19:13:46Z</dcterms:modified>
</cp:coreProperties>
</file>